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51"/>
  </p:notesMasterIdLst>
  <p:sldIdLst>
    <p:sldId id="256" r:id="rId5"/>
    <p:sldId id="623" r:id="rId6"/>
    <p:sldId id="266" r:id="rId7"/>
    <p:sldId id="303" r:id="rId8"/>
    <p:sldId id="300" r:id="rId9"/>
    <p:sldId id="889" r:id="rId10"/>
    <p:sldId id="890" r:id="rId11"/>
    <p:sldId id="653" r:id="rId12"/>
    <p:sldId id="891" r:id="rId13"/>
    <p:sldId id="895" r:id="rId14"/>
    <p:sldId id="654" r:id="rId15"/>
    <p:sldId id="938" r:id="rId16"/>
    <p:sldId id="939" r:id="rId17"/>
    <p:sldId id="940" r:id="rId18"/>
    <p:sldId id="313" r:id="rId19"/>
    <p:sldId id="314" r:id="rId20"/>
    <p:sldId id="917" r:id="rId21"/>
    <p:sldId id="918" r:id="rId22"/>
    <p:sldId id="908" r:id="rId23"/>
    <p:sldId id="941" r:id="rId24"/>
    <p:sldId id="942" r:id="rId25"/>
    <p:sldId id="866" r:id="rId26"/>
    <p:sldId id="634" r:id="rId27"/>
    <p:sldId id="924" r:id="rId28"/>
    <p:sldId id="809" r:id="rId29"/>
    <p:sldId id="943" r:id="rId30"/>
    <p:sldId id="792" r:id="rId31"/>
    <p:sldId id="944" r:id="rId32"/>
    <p:sldId id="785" r:id="rId33"/>
    <p:sldId id="791" r:id="rId34"/>
    <p:sldId id="813" r:id="rId35"/>
    <p:sldId id="819" r:id="rId36"/>
    <p:sldId id="820" r:id="rId37"/>
    <p:sldId id="821" r:id="rId38"/>
    <p:sldId id="822" r:id="rId39"/>
    <p:sldId id="823" r:id="rId40"/>
    <p:sldId id="945" r:id="rId41"/>
    <p:sldId id="814" r:id="rId42"/>
    <p:sldId id="786" r:id="rId43"/>
    <p:sldId id="697" r:id="rId44"/>
    <p:sldId id="789" r:id="rId45"/>
    <p:sldId id="801" r:id="rId46"/>
    <p:sldId id="802" r:id="rId47"/>
    <p:sldId id="946" r:id="rId48"/>
    <p:sldId id="455" r:id="rId49"/>
    <p:sldId id="947" r:id="rId50"/>
  </p:sldIdLst>
  <p:sldSz cx="12192000" cy="6858000"/>
  <p:notesSz cx="6858000" cy="9144000"/>
  <p:embeddedFontLst>
    <p:embeddedFont>
      <p:font typeface="ADLaM Display" panose="02010000000000000000" pitchFamily="2" charset="0"/>
      <p:regular r:id="rId52"/>
    </p:embeddedFont>
    <p:embeddedFont>
      <p:font typeface="Avenir Next LT Pro" panose="020B0504020202020204" pitchFamily="34" charset="0"/>
      <p:regular r:id="rId53"/>
      <p:bold r:id="rId54"/>
      <p:italic r:id="rId55"/>
      <p:boldItalic r:id="rId56"/>
    </p:embeddedFont>
    <p:embeddedFont>
      <p:font typeface="DM Sans" pitchFamily="2" charset="0"/>
      <p:regular r:id="rId57"/>
      <p:bold r:id="rId58"/>
      <p:italic r:id="rId59"/>
      <p:boldItalic r:id="rId60"/>
    </p:embeddedFont>
    <p:embeddedFont>
      <p:font typeface="DM Sans Medium" pitchFamily="2" charset="0"/>
      <p:regular r:id="rId61"/>
      <p:italic r:id="rId62"/>
    </p:embeddedFont>
    <p:embeddedFont>
      <p:font typeface="Source Sans Pro SemiBold" panose="020B0603030403020204" pitchFamily="34" charset="0"/>
      <p:bold r:id="rId63"/>
      <p:boldItalic r:id="rId64"/>
    </p:embeddedFont>
    <p:embeddedFont>
      <p:font typeface="Source Serif Pro" panose="02040603050405020204" pitchFamily="18" charset="0"/>
      <p:regular r:id="rId65"/>
      <p:bold r:id="rId66"/>
      <p:italic r:id="rId67"/>
      <p:boldItalic r:id="rId68"/>
    </p:embeddedFont>
    <p:embeddedFont>
      <p:font typeface="Source Serif Pro Semibold" panose="02040703050405020204" pitchFamily="18" charset="0"/>
      <p:bold r:id="rId69"/>
      <p:boldItalic r:id="rId7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08C"/>
    <a:srgbClr val="CB9FE1"/>
    <a:srgbClr val="F8D4FC"/>
    <a:srgbClr val="0D9CFE"/>
    <a:srgbClr val="D2AED2"/>
    <a:srgbClr val="F5F5F7"/>
    <a:srgbClr val="EFEEEE"/>
    <a:srgbClr val="CCFFCC"/>
    <a:srgbClr val="F8D3FD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2CBEE4-0C33-4800-9A67-331BB2147C8F}" v="1" dt="2026-02-20T09:06:18.6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46" y="58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12.fntdata"/><Relationship Id="rId68" Type="http://schemas.openxmlformats.org/officeDocument/2006/relationships/font" Target="fonts/font17.fntdata"/><Relationship Id="rId89" Type="http://schemas.openxmlformats.org/officeDocument/2006/relationships/presProps" Target="pres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font" Target="fonts/font15.fntdata"/><Relationship Id="rId5" Type="http://schemas.openxmlformats.org/officeDocument/2006/relationships/slide" Target="slides/slide1.xml"/><Relationship Id="rId61" Type="http://schemas.openxmlformats.org/officeDocument/2006/relationships/font" Target="fonts/font10.fntdata"/><Relationship Id="rId90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69" Type="http://schemas.openxmlformats.org/officeDocument/2006/relationships/font" Target="fonts/font18.fntdata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8.fntdata"/><Relationship Id="rId67" Type="http://schemas.openxmlformats.org/officeDocument/2006/relationships/font" Target="fonts/font16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70" Type="http://schemas.openxmlformats.org/officeDocument/2006/relationships/font" Target="fonts/font19.fntdata"/><Relationship Id="rId88" Type="http://customschemas.google.com/relationships/presentationmetadata" Target="metadata"/><Relationship Id="rId9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6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font" Target="fonts/font14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4.fntdata"/><Relationship Id="rId7" Type="http://schemas.openxmlformats.org/officeDocument/2006/relationships/slide" Target="slides/slide3.xml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custSel modSld">
      <pc:chgData name="Lawrence, Zara - TEP" userId="1c952cc4-12fb-4800-9f20-9c829dfbfdd8" providerId="ADAL" clId="{A8A56518-A616-4CCC-B94C-471E45C30855}" dt="2026-02-20T09:06:52.081" v="12" actId="1076"/>
      <pc:docMkLst>
        <pc:docMk/>
      </pc:docMkLst>
      <pc:sldChg chg="addSp delSp modSp mod delAnim">
        <pc:chgData name="Lawrence, Zara - TEP" userId="1c952cc4-12fb-4800-9f20-9c829dfbfdd8" providerId="ADAL" clId="{A8A56518-A616-4CCC-B94C-471E45C30855}" dt="2026-02-20T09:06:52.081" v="12" actId="1076"/>
        <pc:sldMkLst>
          <pc:docMk/>
          <pc:sldMk cId="1486053648" sldId="786"/>
        </pc:sldMkLst>
        <pc:spChg chg="del mod topLvl">
          <ac:chgData name="Lawrence, Zara - TEP" userId="1c952cc4-12fb-4800-9f20-9c829dfbfdd8" providerId="ADAL" clId="{A8A56518-A616-4CCC-B94C-471E45C30855}" dt="2026-02-20T09:06:38.027" v="9" actId="478"/>
          <ac:spMkLst>
            <pc:docMk/>
            <pc:sldMk cId="1486053648" sldId="786"/>
            <ac:spMk id="5" creationId="{20E93132-CE3D-38D8-B4F3-42093362E86D}"/>
          </ac:spMkLst>
        </pc:spChg>
        <pc:spChg chg="add del mod topLvl">
          <ac:chgData name="Lawrence, Zara - TEP" userId="1c952cc4-12fb-4800-9f20-9c829dfbfdd8" providerId="ADAL" clId="{A8A56518-A616-4CCC-B94C-471E45C30855}" dt="2026-02-20T09:06:36.001" v="8" actId="478"/>
          <ac:spMkLst>
            <pc:docMk/>
            <pc:sldMk cId="1486053648" sldId="786"/>
            <ac:spMk id="6" creationId="{216039ED-6A52-E11A-57E4-0B854E4F3654}"/>
          </ac:spMkLst>
        </pc:spChg>
        <pc:spChg chg="del mod">
          <ac:chgData name="Lawrence, Zara - TEP" userId="1c952cc4-12fb-4800-9f20-9c829dfbfdd8" providerId="ADAL" clId="{A8A56518-A616-4CCC-B94C-471E45C30855}" dt="2026-02-20T09:06:21.416" v="3" actId="478"/>
          <ac:spMkLst>
            <pc:docMk/>
            <pc:sldMk cId="1486053648" sldId="786"/>
            <ac:spMk id="8" creationId="{38DC24B6-2000-DAD1-44A6-FB68DD0CB53F}"/>
          </ac:spMkLst>
        </pc:spChg>
        <pc:grpChg chg="add del mod">
          <ac:chgData name="Lawrence, Zara - TEP" userId="1c952cc4-12fb-4800-9f20-9c829dfbfdd8" providerId="ADAL" clId="{A8A56518-A616-4CCC-B94C-471E45C30855}" dt="2026-02-20T09:06:38.027" v="9" actId="478"/>
          <ac:grpSpMkLst>
            <pc:docMk/>
            <pc:sldMk cId="1486053648" sldId="786"/>
            <ac:grpSpMk id="2" creationId="{78CB39EF-CCCF-A43B-4947-2DEB551734C5}"/>
          </ac:grpSpMkLst>
        </pc:grpChg>
        <pc:picChg chg="del">
          <ac:chgData name="Lawrence, Zara - TEP" userId="1c952cc4-12fb-4800-9f20-9c829dfbfdd8" providerId="ADAL" clId="{A8A56518-A616-4CCC-B94C-471E45C30855}" dt="2026-02-20T09:06:17.360" v="1" actId="478"/>
          <ac:picMkLst>
            <pc:docMk/>
            <pc:sldMk cId="1486053648" sldId="786"/>
            <ac:picMk id="3" creationId="{D448873A-A1DA-66D1-D2B1-98AD6C23B336}"/>
          </ac:picMkLst>
        </pc:picChg>
        <pc:picChg chg="add del mod ord topLvl">
          <ac:chgData name="Lawrence, Zara - TEP" userId="1c952cc4-12fb-4800-9f20-9c829dfbfdd8" providerId="ADAL" clId="{A8A56518-A616-4CCC-B94C-471E45C30855}" dt="2026-02-20T09:06:45.328" v="10" actId="167"/>
          <ac:picMkLst>
            <pc:docMk/>
            <pc:sldMk cId="1486053648" sldId="786"/>
            <ac:picMk id="4" creationId="{4A3983BC-F3FC-1B4D-654E-F61B786EA66B}"/>
          </ac:picMkLst>
        </pc:picChg>
        <pc:picChg chg="mod">
          <ac:chgData name="Lawrence, Zara - TEP" userId="1c952cc4-12fb-4800-9f20-9c829dfbfdd8" providerId="ADAL" clId="{A8A56518-A616-4CCC-B94C-471E45C30855}" dt="2026-02-20T09:06:52.081" v="12" actId="1076"/>
          <ac:picMkLst>
            <pc:docMk/>
            <pc:sldMk cId="1486053648" sldId="786"/>
            <ac:picMk id="11" creationId="{9402C1A2-6366-D625-69F7-5BA75B718DD7}"/>
          </ac:picMkLst>
        </pc:picChg>
        <pc:picChg chg="del">
          <ac:chgData name="Lawrence, Zara - TEP" userId="1c952cc4-12fb-4800-9f20-9c829dfbfdd8" providerId="ADAL" clId="{A8A56518-A616-4CCC-B94C-471E45C30855}" dt="2026-02-20T09:06:14.661" v="0" actId="478"/>
          <ac:picMkLst>
            <pc:docMk/>
            <pc:sldMk cId="1486053648" sldId="786"/>
            <ac:picMk id="13" creationId="{18F0EF00-B65A-8B26-466C-20C286698363}"/>
          </ac:picMkLst>
        </pc:picChg>
        <pc:picChg chg="mod">
          <ac:chgData name="Lawrence, Zara - TEP" userId="1c952cc4-12fb-4800-9f20-9c829dfbfdd8" providerId="ADAL" clId="{A8A56518-A616-4CCC-B94C-471E45C30855}" dt="2026-02-20T09:06:49.521" v="11" actId="1076"/>
          <ac:picMkLst>
            <pc:docMk/>
            <pc:sldMk cId="1486053648" sldId="786"/>
            <ac:picMk id="14" creationId="{DA8C4EBD-3BED-C72E-8405-CA693D0ABD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44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Brief overview of what will impact their choices </a:t>
            </a:r>
          </a:p>
        </p:txBody>
      </p:sp>
    </p:spTree>
    <p:extLst>
      <p:ext uri="{BB962C8B-B14F-4D97-AF65-F5344CB8AC3E}">
        <p14:creationId xmlns:p14="http://schemas.microsoft.com/office/powerpoint/2010/main" val="3464987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F3188-BAAF-65F6-2300-CA5A04E89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853D25-86D7-447F-3680-30ED8D7BEB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7A84CC-9817-C352-E422-4A2D82648B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440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445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B6FE8-685D-1637-C61B-A8EEAFA5E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9AA82D-A726-F12A-9E97-C7274D60C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2EB95E-8520-FEB3-F520-E5CD9B3B7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524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044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69929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Go to KentChoices.co.uk and click </a:t>
            </a:r>
            <a:r>
              <a:rPr lang="en-GB" b="1"/>
              <a:t>Log in* </a:t>
            </a:r>
            <a:r>
              <a:rPr lang="en-GB"/>
              <a:t>to get started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2442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Agree to the terms and conditions.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0688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This is </a:t>
            </a:r>
            <a:r>
              <a:rPr lang="en-GB" b="1"/>
              <a:t>Your Account Dashboard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2010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Let’s now set up an ‘alternative login’.  This way you can easily access your account if you forget your username and password.  Click </a:t>
            </a:r>
            <a:r>
              <a:rPr lang="en-GB" b="1"/>
              <a:t>Alternative Login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91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an email you have easy access to and click </a:t>
            </a:r>
            <a:r>
              <a:rPr lang="en-GB" b="1"/>
              <a:t>Verify</a:t>
            </a:r>
          </a:p>
        </p:txBody>
      </p:sp>
    </p:spTree>
    <p:extLst>
      <p:ext uri="{BB962C8B-B14F-4D97-AF65-F5344CB8AC3E}">
        <p14:creationId xmlns:p14="http://schemas.microsoft.com/office/powerpoint/2010/main" val="3271751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Check your email for an access code</a:t>
            </a:r>
          </a:p>
        </p:txBody>
      </p:sp>
    </p:spTree>
    <p:extLst>
      <p:ext uri="{BB962C8B-B14F-4D97-AF65-F5344CB8AC3E}">
        <p14:creationId xmlns:p14="http://schemas.microsoft.com/office/powerpoint/2010/main" val="20487280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this code and click </a:t>
            </a:r>
            <a:r>
              <a:rPr lang="en-GB" b="1"/>
              <a:t>Verify Email</a:t>
            </a:r>
          </a:p>
        </p:txBody>
      </p:sp>
    </p:spTree>
    <p:extLst>
      <p:ext uri="{BB962C8B-B14F-4D97-AF65-F5344CB8AC3E}">
        <p14:creationId xmlns:p14="http://schemas.microsoft.com/office/powerpoint/2010/main" val="26504025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Your alternative method is all now set up.</a:t>
            </a:r>
          </a:p>
        </p:txBody>
      </p:sp>
    </p:spTree>
    <p:extLst>
      <p:ext uri="{BB962C8B-B14F-4D97-AF65-F5344CB8AC3E}">
        <p14:creationId xmlns:p14="http://schemas.microsoft.com/office/powerpoint/2010/main" val="28942482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 can now select this method to login with a one-time code instead of your username and password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719580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b="0"/>
              <a:t>Click </a:t>
            </a:r>
            <a:r>
              <a:rPr lang="en-GB" b="1"/>
              <a:t>Your Account </a:t>
            </a:r>
            <a:r>
              <a:rPr lang="en-GB" b="0"/>
              <a:t>to take you back to your dashboard</a:t>
            </a:r>
            <a:r>
              <a:rPr lang="en-GB" b="1"/>
              <a:t>. </a:t>
            </a:r>
            <a:r>
              <a:rPr lang="en-GB" b="0"/>
              <a:t>Now let's update </a:t>
            </a:r>
            <a:r>
              <a:rPr lang="en-GB" b="1"/>
              <a:t>Your Profile.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45345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Work your way through each of the sections until they turn green</a:t>
            </a:r>
            <a:r>
              <a:rPr lang="en-GB" b="1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82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D7224-702C-E36D-3711-46E0C35A8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5915DB-D6CB-F9D3-2F55-BA923C540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399F4-2672-8DA8-6208-B302A02A1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Make sure you add a telephone number and a personal or school email address, so sixth forms and colleges can contact you about your application.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751EE-1B06-D15E-09DA-F2EE1F1A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7135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Here are a couple of top tips on completing your profile:</a:t>
            </a:r>
          </a:p>
          <a:p>
            <a:pPr marL="457200" indent="-298450"/>
            <a:r>
              <a:rPr lang="en-GB"/>
              <a:t>You need to complete all fields marked with a red asterisk</a:t>
            </a:r>
          </a:p>
          <a:p>
            <a:r>
              <a:rPr lang="en-GB"/>
              <a:t>If you don’t know your parents email address you can enter your own for the time being – just remember to change this later.</a:t>
            </a:r>
          </a:p>
          <a:p>
            <a:r>
              <a:rPr lang="en-GB"/>
              <a:t>Add any work experience you’ve done or if you are about to do.</a:t>
            </a:r>
          </a:p>
          <a:p>
            <a:r>
              <a:rPr lang="en-GB"/>
              <a:t>Don’t worry if you can’t complete all the information, you can come back and update or add information later if you need to.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4624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Information you provide will be used to help sixth forms and colleges make a decision about your application so keep it professional and remember to check your spelling and grammar.</a:t>
            </a:r>
            <a:endParaRPr lang="en-GB" b="0">
              <a:solidFill>
                <a:srgbClr val="E7139B"/>
              </a:solidFill>
            </a:endParaRP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27209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Tips on adding qualifications: </a:t>
            </a:r>
          </a:p>
          <a:p>
            <a:pPr marL="158750" indent="0">
              <a:buNone/>
            </a:pPr>
            <a:endParaRPr lang="en-GB"/>
          </a:p>
          <a:p>
            <a:r>
              <a:rPr lang="en-GB"/>
              <a:t>You need to add a separate entry for each GCSE exam you will be taking</a:t>
            </a:r>
          </a:p>
          <a:p>
            <a:r>
              <a:rPr lang="en-GB"/>
              <a:t>Enter your predicted grade (usually 1 to 9) or the last grade you got for your mock exams.  </a:t>
            </a:r>
          </a:p>
          <a:p>
            <a:r>
              <a:rPr lang="en-GB"/>
              <a:t>Leave Predicted as the entry type but change the year to </a:t>
            </a:r>
            <a:r>
              <a:rPr lang="en-GB" b="1"/>
              <a:t>2026</a:t>
            </a:r>
          </a:p>
          <a:p>
            <a:r>
              <a:rPr lang="en-GB" b="0"/>
              <a:t>If you are not sure of your grades, you can come back later and add these but make sure you do this before you go on to apply.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57831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3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E771F-15A8-4E65-86FB-80CAFD5FB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695EF-731A-4F33-A8EE-7F7E5174D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C9BC53-7A18-4DB9-A3D9-988A9D7D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113DD9-B7A8-4712-B3C5-A69E2469EB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6F5053-96C2-449A-832B-FA885CE3EB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5D321-4F72-42C9-A4B9-35CBDA585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3F29-A26A-4B4A-8620-224856C65CE0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477578-E348-4763-B109-4DFC416C9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764DD2-402B-40E7-8B0A-F138C099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BD4F-CAE2-4C3C-B6AA-C211EFDAA0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871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269B4-15D0-7BFA-B955-523F5F38C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9EC18A-E38F-7E3D-1903-A856B5108C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998D1-7C8A-6277-53F4-41C121938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51C01-4D67-4CE7-8D0D-10291D54D15C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1D9D7-6AFD-14EE-65EE-226449054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A56A-4FEC-FA03-5D9F-AD0B1605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AC7A1-9CDC-4FAC-BEB2-06B7606F8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1502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ECC493-BC9F-9DF3-1CD4-1F017B51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E870B-043B-433D-9C5E-69609C500EB1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C13892-5EBB-815D-9A10-58E332B2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B6CB2B-6D8A-29EC-DAE3-B9A53DB31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F222-A7B2-4EE0-9D09-402591214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99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  <p:sldLayoutId id="2147483712" r:id="rId35"/>
    <p:sldLayoutId id="2147483713" r:id="rId36"/>
    <p:sldLayoutId id="2147483714" r:id="rId3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8.jpeg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4.svg"/><Relationship Id="rId7" Type="http://schemas.openxmlformats.org/officeDocument/2006/relationships/image" Target="../media/image48.sv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svg"/><Relationship Id="rId15" Type="http://schemas.openxmlformats.org/officeDocument/2006/relationships/image" Target="../media/image56.png"/><Relationship Id="rId10" Type="http://schemas.openxmlformats.org/officeDocument/2006/relationships/image" Target="../media/image51.jpe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svg"/><Relationship Id="rId3" Type="http://schemas.openxmlformats.org/officeDocument/2006/relationships/image" Target="../media/image59.svg"/><Relationship Id="rId7" Type="http://schemas.openxmlformats.org/officeDocument/2006/relationships/image" Target="../media/image63.svg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2.png"/><Relationship Id="rId11" Type="http://schemas.openxmlformats.org/officeDocument/2006/relationships/image" Target="../media/image67.svg"/><Relationship Id="rId5" Type="http://schemas.openxmlformats.org/officeDocument/2006/relationships/image" Target="../media/image61.sv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jpeg"/><Relationship Id="rId15" Type="http://schemas.openxmlformats.org/officeDocument/2006/relationships/image" Target="../media/image9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Relationship Id="rId14" Type="http://schemas.openxmlformats.org/officeDocument/2006/relationships/image" Target="../media/image9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.pn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slideLayout" Target="../slideLayouts/slideLayout27.xml"/><Relationship Id="rId1" Type="http://schemas.openxmlformats.org/officeDocument/2006/relationships/video" Target="https://www.youtube.com/embed/Ky72odVo79I?feature=oembed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1.svg"/><Relationship Id="rId4" Type="http://schemas.openxmlformats.org/officeDocument/2006/relationships/image" Target="../media/image10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7.svg"/><Relationship Id="rId4" Type="http://schemas.openxmlformats.org/officeDocument/2006/relationships/image" Target="../media/image10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7.svg"/><Relationship Id="rId4" Type="http://schemas.openxmlformats.org/officeDocument/2006/relationships/image" Target="../media/image10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7.svg"/><Relationship Id="rId4" Type="http://schemas.openxmlformats.org/officeDocument/2006/relationships/image" Target="../media/image10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07.svg"/><Relationship Id="rId5" Type="http://schemas.openxmlformats.org/officeDocument/2006/relationships/image" Target="../media/image106.png"/><Relationship Id="rId4" Type="http://schemas.openxmlformats.org/officeDocument/2006/relationships/image" Target="../media/image11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7" Type="http://schemas.openxmlformats.org/officeDocument/2006/relationships/image" Target="../media/image117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6.png"/><Relationship Id="rId5" Type="http://schemas.openxmlformats.org/officeDocument/2006/relationships/image" Target="../media/image115.svg"/><Relationship Id="rId4" Type="http://schemas.openxmlformats.org/officeDocument/2006/relationships/image" Target="../media/image11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7" Type="http://schemas.openxmlformats.org/officeDocument/2006/relationships/image" Target="../media/image122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png"/><Relationship Id="rId5" Type="http://schemas.openxmlformats.org/officeDocument/2006/relationships/image" Target="../media/image120.svg"/><Relationship Id="rId4" Type="http://schemas.openxmlformats.org/officeDocument/2006/relationships/image" Target="../media/image11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0014302-74EA-85D5-A741-D7C86FE50D56}"/>
              </a:ext>
            </a:extLst>
          </p:cNvPr>
          <p:cNvSpPr txBox="1">
            <a:spLocks/>
          </p:cNvSpPr>
          <p:nvPr/>
        </p:nvSpPr>
        <p:spPr>
          <a:xfrm>
            <a:off x="202707" y="1836066"/>
            <a:ext cx="6419766" cy="3262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5400"/>
              <a:t>KentChoices - Part 1: Introduction to KentChoices and Setting Up Your Profile</a:t>
            </a:r>
          </a:p>
          <a:p>
            <a:endParaRPr lang="en-GB" sz="5400"/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ild in doctor costume">
            <a:extLst>
              <a:ext uri="{FF2B5EF4-FFF2-40B4-BE49-F238E27FC236}">
                <a16:creationId xmlns:a16="http://schemas.microsoft.com/office/drawing/2014/main" id="{D722E974-585F-29D3-2BD3-FA80ED40511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673" y="134866"/>
            <a:ext cx="3013876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2" name="Picture 11" descr="Child wearing colander with pot as drum">
            <a:extLst>
              <a:ext uri="{FF2B5EF4-FFF2-40B4-BE49-F238E27FC236}">
                <a16:creationId xmlns:a16="http://schemas.microsoft.com/office/drawing/2014/main" id="{E5149D55-6332-F4FF-BB02-3D0D44D3EA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1463" y="303821"/>
            <a:ext cx="2998757" cy="2054723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7" name="Picture 6" descr="Child with superhero costume">
            <a:extLst>
              <a:ext uri="{FF2B5EF4-FFF2-40B4-BE49-F238E27FC236}">
                <a16:creationId xmlns:a16="http://schemas.microsoft.com/office/drawing/2014/main" id="{E0C7304A-DACE-D2B7-6F1B-41BEC122C2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349" y="2607513"/>
            <a:ext cx="3013855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 descr="Child dressed as astronaut">
            <a:extLst>
              <a:ext uri="{FF2B5EF4-FFF2-40B4-BE49-F238E27FC236}">
                <a16:creationId xmlns:a16="http://schemas.microsoft.com/office/drawing/2014/main" id="{DEDBF3F0-D8DC-394C-AC3A-18CB0B9F979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75226" y="4710720"/>
            <a:ext cx="2998756" cy="2060899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6" name="Picture 15" descr="Child's hands holding traditional camera to face">
            <a:extLst>
              <a:ext uri="{FF2B5EF4-FFF2-40B4-BE49-F238E27FC236}">
                <a16:creationId xmlns:a16="http://schemas.microsoft.com/office/drawing/2014/main" id="{C7CC4E10-F007-7F34-29B8-4DB5755092B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3098" y="4902738"/>
            <a:ext cx="3013875" cy="1681992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0" name="Picture 9" descr="Young person playing soccer">
            <a:extLst>
              <a:ext uri="{FF2B5EF4-FFF2-40B4-BE49-F238E27FC236}">
                <a16:creationId xmlns:a16="http://schemas.microsoft.com/office/drawing/2014/main" id="{E61ECD63-1514-760C-A4F1-D2380938639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24148" y="4482975"/>
            <a:ext cx="3336524" cy="1871445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420361" y="2527499"/>
            <a:ext cx="5154865" cy="19554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kern="120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What did you want to be when you were younger?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69" y="6354420"/>
            <a:ext cx="1088858" cy="368714"/>
          </a:xfrm>
          <a:prstGeom prst="rect">
            <a:avLst/>
          </a:prstGeom>
        </p:spPr>
      </p:pic>
      <p:pic>
        <p:nvPicPr>
          <p:cNvPr id="43" name="Picture 42" descr="Child playing ukulele">
            <a:extLst>
              <a:ext uri="{FF2B5EF4-FFF2-40B4-BE49-F238E27FC236}">
                <a16:creationId xmlns:a16="http://schemas.microsoft.com/office/drawing/2014/main" id="{D13B6AC9-C341-EE13-9C1C-42DDCD59E74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096" y="126484"/>
            <a:ext cx="3207774" cy="2138516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5" name="Picture 44" descr="Brother and sister baking">
            <a:extLst>
              <a:ext uri="{FF2B5EF4-FFF2-40B4-BE49-F238E27FC236}">
                <a16:creationId xmlns:a16="http://schemas.microsoft.com/office/drawing/2014/main" id="{F1DD0F2A-F936-2484-1006-F6294692033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5481" y="2391484"/>
            <a:ext cx="2857883" cy="2075031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379403524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Thought bubble with solid fill">
            <a:extLst>
              <a:ext uri="{FF2B5EF4-FFF2-40B4-BE49-F238E27FC236}">
                <a16:creationId xmlns:a16="http://schemas.microsoft.com/office/drawing/2014/main" id="{F4D924EB-5629-ED1F-3BB9-FD6A96A13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1704108" y="-810491"/>
            <a:ext cx="8783781" cy="87837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9E6714-CC82-A5F5-4AE3-7EEF02E8F57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348849-08DB-BE81-060C-D9B21838F3EE}"/>
              </a:ext>
            </a:extLst>
          </p:cNvPr>
          <p:cNvSpPr txBox="1"/>
          <p:nvPr/>
        </p:nvSpPr>
        <p:spPr>
          <a:xfrm>
            <a:off x="3581400" y="2036618"/>
            <a:ext cx="5230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chemeClr val="accent1"/>
                </a:solidFill>
                <a:latin typeface="DM Sans" pitchFamily="2" charset="0"/>
                <a:ea typeface="Source Sans Pro SemiBold" panose="020B0603030403020204" pitchFamily="34" charset="0"/>
                <a:cs typeface="Arial" panose="020B0604020202020204" pitchFamily="34" charset="0"/>
              </a:rPr>
              <a:t>Where do you want to be in five years time?</a:t>
            </a:r>
          </a:p>
        </p:txBody>
      </p:sp>
      <p:sp>
        <p:nvSpPr>
          <p:cNvPr id="2" name="Arrow: Left 1">
            <a:extLst>
              <a:ext uri="{FF2B5EF4-FFF2-40B4-BE49-F238E27FC236}">
                <a16:creationId xmlns:a16="http://schemas.microsoft.com/office/drawing/2014/main" id="{5B133AF2-C4F2-FC62-7161-C5EA18C47D26}"/>
              </a:ext>
            </a:extLst>
          </p:cNvPr>
          <p:cNvSpPr/>
          <p:nvPr/>
        </p:nvSpPr>
        <p:spPr>
          <a:xfrm>
            <a:off x="1427747" y="2727896"/>
            <a:ext cx="8903368" cy="3429000"/>
          </a:xfrm>
          <a:prstGeom prst="leftArrow">
            <a:avLst/>
          </a:prstGeom>
          <a:solidFill>
            <a:srgbClr val="F8D4FC"/>
          </a:solidFill>
          <a:ln>
            <a:solidFill>
              <a:srgbClr val="41008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41008C"/>
                </a:solidFill>
                <a:latin typeface="DM San"/>
              </a:rPr>
              <a:t>Now you need to work backwards</a:t>
            </a:r>
          </a:p>
        </p:txBody>
      </p:sp>
    </p:spTree>
    <p:extLst>
      <p:ext uri="{BB962C8B-B14F-4D97-AF65-F5344CB8AC3E}">
        <p14:creationId xmlns:p14="http://schemas.microsoft.com/office/powerpoint/2010/main" val="1011570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4CDBBFED-E49D-F5A1-4C95-3072F4277908}"/>
              </a:ext>
            </a:extLst>
          </p:cNvPr>
          <p:cNvSpPr txBox="1">
            <a:spLocks/>
          </p:cNvSpPr>
          <p:nvPr/>
        </p:nvSpPr>
        <p:spPr>
          <a:xfrm>
            <a:off x="370586" y="435324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0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options</a:t>
            </a:r>
          </a:p>
          <a:p>
            <a:endParaRPr lang="en-US" sz="120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4754A73-DDAA-7F98-A12F-28A71A849439}"/>
              </a:ext>
            </a:extLst>
          </p:cNvPr>
          <p:cNvSpPr/>
          <p:nvPr/>
        </p:nvSpPr>
        <p:spPr>
          <a:xfrm>
            <a:off x="1027815" y="15228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F92389A-A847-811E-A70C-99390E911F1B}"/>
              </a:ext>
            </a:extLst>
          </p:cNvPr>
          <p:cNvSpPr/>
          <p:nvPr/>
        </p:nvSpPr>
        <p:spPr>
          <a:xfrm>
            <a:off x="1027815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0A15E71-C414-8D21-19AE-99B926DDABE1}"/>
              </a:ext>
            </a:extLst>
          </p:cNvPr>
          <p:cNvSpPr/>
          <p:nvPr/>
        </p:nvSpPr>
        <p:spPr>
          <a:xfrm>
            <a:off x="4410739" y="4345815"/>
            <a:ext cx="3370522" cy="1562986"/>
          </a:xfrm>
          <a:prstGeom prst="round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DC08615-A8D0-D052-7949-8E35296C12F8}"/>
              </a:ext>
            </a:extLst>
          </p:cNvPr>
          <p:cNvSpPr/>
          <p:nvPr/>
        </p:nvSpPr>
        <p:spPr>
          <a:xfrm>
            <a:off x="8059479" y="3408378"/>
            <a:ext cx="3104707" cy="1562986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CC0852B-9CBF-3BB0-992F-F17356CE0C1C}"/>
              </a:ext>
            </a:extLst>
          </p:cNvPr>
          <p:cNvSpPr/>
          <p:nvPr/>
        </p:nvSpPr>
        <p:spPr>
          <a:xfrm>
            <a:off x="8059479" y="1428572"/>
            <a:ext cx="3104707" cy="1562986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1">
            <a:extLst>
              <a:ext uri="{FF2B5EF4-FFF2-40B4-BE49-F238E27FC236}">
                <a16:creationId xmlns:a16="http://schemas.microsoft.com/office/drawing/2014/main" id="{92A02D16-0B0E-D0D4-8E29-1FD9FDDF0FF7}"/>
              </a:ext>
            </a:extLst>
          </p:cNvPr>
          <p:cNvSpPr txBox="1">
            <a:spLocks/>
          </p:cNvSpPr>
          <p:nvPr/>
        </p:nvSpPr>
        <p:spPr>
          <a:xfrm>
            <a:off x="1479073" y="1832084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Sixth form</a:t>
            </a:r>
          </a:p>
        </p:txBody>
      </p:sp>
      <p:sp>
        <p:nvSpPr>
          <p:cNvPr id="18" name="Text Placeholder 1">
            <a:extLst>
              <a:ext uri="{FF2B5EF4-FFF2-40B4-BE49-F238E27FC236}">
                <a16:creationId xmlns:a16="http://schemas.microsoft.com/office/drawing/2014/main" id="{E243A9C6-35C4-A97C-C759-99F1C253FDEE}"/>
              </a:ext>
            </a:extLst>
          </p:cNvPr>
          <p:cNvSpPr txBox="1">
            <a:spLocks/>
          </p:cNvSpPr>
          <p:nvPr/>
        </p:nvSpPr>
        <p:spPr>
          <a:xfrm>
            <a:off x="1479073" y="3691767"/>
            <a:ext cx="2202190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College</a:t>
            </a:r>
          </a:p>
        </p:txBody>
      </p:sp>
      <p:sp>
        <p:nvSpPr>
          <p:cNvPr id="19" name="Text Placeholder 1">
            <a:extLst>
              <a:ext uri="{FF2B5EF4-FFF2-40B4-BE49-F238E27FC236}">
                <a16:creationId xmlns:a16="http://schemas.microsoft.com/office/drawing/2014/main" id="{83D0EB8A-5C51-E3CE-FCEC-7B7247ECCF64}"/>
              </a:ext>
            </a:extLst>
          </p:cNvPr>
          <p:cNvSpPr txBox="1">
            <a:spLocks/>
          </p:cNvSpPr>
          <p:nvPr/>
        </p:nvSpPr>
        <p:spPr>
          <a:xfrm>
            <a:off x="4543647" y="4644338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/>
              <a:t>Apprenticeships</a:t>
            </a:r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BB7F6BBC-3670-3B02-B80E-1987A93F2EEE}"/>
              </a:ext>
            </a:extLst>
          </p:cNvPr>
          <p:cNvSpPr txBox="1">
            <a:spLocks/>
          </p:cNvSpPr>
          <p:nvPr/>
        </p:nvSpPr>
        <p:spPr>
          <a:xfrm>
            <a:off x="8059479" y="3691766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Training</a:t>
            </a:r>
          </a:p>
        </p:txBody>
      </p:sp>
      <p:sp>
        <p:nvSpPr>
          <p:cNvPr id="21" name="Text Placeholder 1">
            <a:extLst>
              <a:ext uri="{FF2B5EF4-FFF2-40B4-BE49-F238E27FC236}">
                <a16:creationId xmlns:a16="http://schemas.microsoft.com/office/drawing/2014/main" id="{1C96AD44-9606-550D-7998-7F13D8A6E779}"/>
              </a:ext>
            </a:extLst>
          </p:cNvPr>
          <p:cNvSpPr txBox="1">
            <a:spLocks/>
          </p:cNvSpPr>
          <p:nvPr/>
        </p:nvSpPr>
        <p:spPr>
          <a:xfrm>
            <a:off x="8059478" y="1428572"/>
            <a:ext cx="310470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800" b="1">
                <a:solidFill>
                  <a:schemeClr val="bg2"/>
                </a:solidFill>
              </a:rPr>
              <a:t>Work with training</a:t>
            </a:r>
          </a:p>
        </p:txBody>
      </p:sp>
      <p:pic>
        <p:nvPicPr>
          <p:cNvPr id="25" name="Picture 24" descr="A hand with a finger pointing at the screen&#10;&#10;Description automatically generated">
            <a:extLst>
              <a:ext uri="{FF2B5EF4-FFF2-40B4-BE49-F238E27FC236}">
                <a16:creationId xmlns:a16="http://schemas.microsoft.com/office/drawing/2014/main" id="{D4EB022D-1B6D-BE0D-378B-1CCFAF4088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199" r="15478"/>
          <a:stretch/>
        </p:blipFill>
        <p:spPr>
          <a:xfrm rot="10800000">
            <a:off x="5172424" y="1315228"/>
            <a:ext cx="1847152" cy="270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1301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6D82D-5C2B-7758-40A5-2F88AD8FB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ED87A-7D15-3F0A-40AB-F8DD7F7158F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75786" y="205890"/>
            <a:ext cx="8893747" cy="654049"/>
          </a:xfrm>
        </p:spPr>
        <p:txBody>
          <a:bodyPr/>
          <a:lstStyle/>
          <a:p>
            <a:r>
              <a:rPr lang="en-US" sz="4000">
                <a:solidFill>
                  <a:schemeClr val="accent1"/>
                </a:solidFill>
              </a:rPr>
              <a:t>The future</a:t>
            </a:r>
          </a:p>
          <a:p>
            <a:r>
              <a:rPr lang="en-US" sz="28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Things to consider</a:t>
            </a:r>
          </a:p>
          <a:p>
            <a:endParaRPr lang="en-US" sz="4000"/>
          </a:p>
        </p:txBody>
      </p:sp>
      <p:pic>
        <p:nvPicPr>
          <p:cNvPr id="38" name="Picture 37" descr="A white phone handset on a black background&#10;&#10;Description automatically generated">
            <a:extLst>
              <a:ext uri="{FF2B5EF4-FFF2-40B4-BE49-F238E27FC236}">
                <a16:creationId xmlns:a16="http://schemas.microsoft.com/office/drawing/2014/main" id="{06F79A9C-3E85-CF40-EA63-557EDF9F8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814" y="2009436"/>
            <a:ext cx="756684" cy="756684"/>
          </a:xfrm>
          <a:prstGeom prst="rect">
            <a:avLst/>
          </a:prstGeom>
        </p:spPr>
      </p:pic>
      <p:pic>
        <p:nvPicPr>
          <p:cNvPr id="48" name="Picture 47" descr="A white line icon on a black background&#10;&#10;Description automatically generated">
            <a:extLst>
              <a:ext uri="{FF2B5EF4-FFF2-40B4-BE49-F238E27FC236}">
                <a16:creationId xmlns:a16="http://schemas.microsoft.com/office/drawing/2014/main" id="{1252EF69-5749-B433-5EDE-0DFBFA2F3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571" y="3014086"/>
            <a:ext cx="963908" cy="9639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5C2C9C-FDC3-546C-B669-A3E93547BD6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5279" y="1577992"/>
            <a:ext cx="2056405" cy="20564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EAA24C-387E-B22A-3704-448EFD1302C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8615" y="1577989"/>
            <a:ext cx="2056406" cy="20564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DC7764-1353-C79F-C8BA-162AF156F0F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1952" y="1577988"/>
            <a:ext cx="2056405" cy="20564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C82DCED-4FE9-F5B8-1F43-2D85EF77C31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0813" y="1577989"/>
            <a:ext cx="2056404" cy="20564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3D006E2-FBC5-07DF-9DDC-FE8F0C00163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9196" y="3714209"/>
            <a:ext cx="2249970" cy="22499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3117CC-A855-8343-8772-E9E3D8567F5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7030" y="3727363"/>
            <a:ext cx="2249971" cy="224997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2359B6B-AD5E-D10D-4F84-D014B868B19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4864" y="3727363"/>
            <a:ext cx="2249971" cy="2249971"/>
          </a:xfrm>
          <a:prstGeom prst="rect">
            <a:avLst/>
          </a:prstGeom>
        </p:spPr>
      </p:pic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5B35FD55-8415-AFAD-20A7-A073D57F63C2}"/>
              </a:ext>
            </a:extLst>
          </p:cNvPr>
          <p:cNvSpPr/>
          <p:nvPr/>
        </p:nvSpPr>
        <p:spPr>
          <a:xfrm>
            <a:off x="1730907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1">
            <a:extLst>
              <a:ext uri="{FF2B5EF4-FFF2-40B4-BE49-F238E27FC236}">
                <a16:creationId xmlns:a16="http://schemas.microsoft.com/office/drawing/2014/main" id="{B5B5D13E-A89A-41F5-0C31-3D81EC1F47B5}"/>
              </a:ext>
            </a:extLst>
          </p:cNvPr>
          <p:cNvSpPr txBox="1">
            <a:spLocks/>
          </p:cNvSpPr>
          <p:nvPr/>
        </p:nvSpPr>
        <p:spPr>
          <a:xfrm>
            <a:off x="1730907" y="3098777"/>
            <a:ext cx="2464586" cy="264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Familiar Environment 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20A057FE-4155-8472-62B3-0AEBF93E50C0}"/>
              </a:ext>
            </a:extLst>
          </p:cNvPr>
          <p:cNvSpPr/>
          <p:nvPr/>
        </p:nvSpPr>
        <p:spPr>
          <a:xfrm>
            <a:off x="3934244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1">
            <a:extLst>
              <a:ext uri="{FF2B5EF4-FFF2-40B4-BE49-F238E27FC236}">
                <a16:creationId xmlns:a16="http://schemas.microsoft.com/office/drawing/2014/main" id="{E9666455-1912-D302-6696-325300E5A3CA}"/>
              </a:ext>
            </a:extLst>
          </p:cNvPr>
          <p:cNvSpPr txBox="1">
            <a:spLocks/>
          </p:cNvSpPr>
          <p:nvPr/>
        </p:nvSpPr>
        <p:spPr>
          <a:xfrm>
            <a:off x="4487031" y="3098778"/>
            <a:ext cx="1297259" cy="18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Subjects</a:t>
            </a:r>
            <a:endParaRPr lang="en-GB" sz="1800" b="1">
              <a:solidFill>
                <a:schemeClr val="bg2"/>
              </a:solidFill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61D21C4-4A6F-0BC4-3744-2B208541186E}"/>
              </a:ext>
            </a:extLst>
          </p:cNvPr>
          <p:cNvSpPr/>
          <p:nvPr/>
        </p:nvSpPr>
        <p:spPr>
          <a:xfrm>
            <a:off x="614491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1">
            <a:extLst>
              <a:ext uri="{FF2B5EF4-FFF2-40B4-BE49-F238E27FC236}">
                <a16:creationId xmlns:a16="http://schemas.microsoft.com/office/drawing/2014/main" id="{A62E932F-5324-6CEB-532E-27B2C347052D}"/>
              </a:ext>
            </a:extLst>
          </p:cNvPr>
          <p:cNvSpPr txBox="1">
            <a:spLocks/>
          </p:cNvSpPr>
          <p:nvPr/>
        </p:nvSpPr>
        <p:spPr>
          <a:xfrm>
            <a:off x="6231333" y="308900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Entry requirements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31DE6FA8-1B53-6D65-E319-916742B188D6}"/>
              </a:ext>
            </a:extLst>
          </p:cNvPr>
          <p:cNvSpPr/>
          <p:nvPr/>
        </p:nvSpPr>
        <p:spPr>
          <a:xfrm>
            <a:off x="8386460" y="326454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">
            <a:extLst>
              <a:ext uri="{FF2B5EF4-FFF2-40B4-BE49-F238E27FC236}">
                <a16:creationId xmlns:a16="http://schemas.microsoft.com/office/drawing/2014/main" id="{EFD77378-827B-67B6-EEEA-98824F2AAA41}"/>
              </a:ext>
            </a:extLst>
          </p:cNvPr>
          <p:cNvSpPr txBox="1">
            <a:spLocks/>
          </p:cNvSpPr>
          <p:nvPr/>
        </p:nvSpPr>
        <p:spPr>
          <a:xfrm>
            <a:off x="8568492" y="3070431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b="1">
                <a:solidFill>
                  <a:schemeClr val="bg2"/>
                </a:solidFill>
              </a:rPr>
              <a:t>Learning Setting</a:t>
            </a: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2FD7E1-88B6-38F2-4E68-D01F88A05F4E}"/>
              </a:ext>
            </a:extLst>
          </p:cNvPr>
          <p:cNvSpPr/>
          <p:nvPr/>
        </p:nvSpPr>
        <p:spPr>
          <a:xfrm>
            <a:off x="2759110" y="5391919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1">
            <a:extLst>
              <a:ext uri="{FF2B5EF4-FFF2-40B4-BE49-F238E27FC236}">
                <a16:creationId xmlns:a16="http://schemas.microsoft.com/office/drawing/2014/main" id="{032DE2B9-9E61-EB9D-3E97-71BA1291C438}"/>
              </a:ext>
            </a:extLst>
          </p:cNvPr>
          <p:cNvSpPr txBox="1">
            <a:spLocks/>
          </p:cNvSpPr>
          <p:nvPr/>
        </p:nvSpPr>
        <p:spPr>
          <a:xfrm>
            <a:off x="2845533" y="5216379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Friends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B393DDF7-8502-2CAC-4747-32CA1B486B03}"/>
              </a:ext>
            </a:extLst>
          </p:cNvPr>
          <p:cNvSpPr/>
          <p:nvPr/>
        </p:nvSpPr>
        <p:spPr>
          <a:xfrm>
            <a:off x="4922660" y="5422082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1">
            <a:extLst>
              <a:ext uri="{FF2B5EF4-FFF2-40B4-BE49-F238E27FC236}">
                <a16:creationId xmlns:a16="http://schemas.microsoft.com/office/drawing/2014/main" id="{2A1637EA-EF87-450F-B5A9-CBE113F1A649}"/>
              </a:ext>
            </a:extLst>
          </p:cNvPr>
          <p:cNvSpPr txBox="1">
            <a:spLocks/>
          </p:cNvSpPr>
          <p:nvPr/>
        </p:nvSpPr>
        <p:spPr>
          <a:xfrm>
            <a:off x="5009083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Family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ADEEEA0-C8C4-B196-0DA6-9A1775BB8EB6}"/>
              </a:ext>
            </a:extLst>
          </p:cNvPr>
          <p:cNvSpPr/>
          <p:nvPr/>
        </p:nvSpPr>
        <p:spPr>
          <a:xfrm>
            <a:off x="7109552" y="5422136"/>
            <a:ext cx="2018828" cy="264357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1">
            <a:extLst>
              <a:ext uri="{FF2B5EF4-FFF2-40B4-BE49-F238E27FC236}">
                <a16:creationId xmlns:a16="http://schemas.microsoft.com/office/drawing/2014/main" id="{92A35016-1609-2F5E-345D-8394BCFE30A2}"/>
              </a:ext>
            </a:extLst>
          </p:cNvPr>
          <p:cNvSpPr txBox="1">
            <a:spLocks/>
          </p:cNvSpPr>
          <p:nvPr/>
        </p:nvSpPr>
        <p:spPr>
          <a:xfrm>
            <a:off x="7195975" y="5244457"/>
            <a:ext cx="1924270" cy="194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b="1">
                <a:solidFill>
                  <a:schemeClr val="bg2"/>
                </a:solidFill>
              </a:rPr>
              <a:t>Pathways</a:t>
            </a:r>
          </a:p>
        </p:txBody>
      </p:sp>
    </p:spTree>
    <p:extLst>
      <p:ext uri="{BB962C8B-B14F-4D97-AF65-F5344CB8AC3E}">
        <p14:creationId xmlns:p14="http://schemas.microsoft.com/office/powerpoint/2010/main" val="105701851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34A7C-5823-5D4D-B122-B12A8DE48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448D05-7601-875D-32CE-BA8BD8DFEC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FA3604B-FCD9-8E97-A055-BC5C22AD7821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2C6BE79-EE28-C84E-E8C2-554CA70FD37D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8025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4F970-6CC5-AA10-D285-6D0271E8D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82CCC-BFB9-5977-CCC8-E4903F800E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F7E2E74-FB50-279A-9F64-FDF3A983BEC8}"/>
              </a:ext>
            </a:extLst>
          </p:cNvPr>
          <p:cNvSpPr/>
          <p:nvPr/>
        </p:nvSpPr>
        <p:spPr>
          <a:xfrm>
            <a:off x="741288" y="2357862"/>
            <a:ext cx="6461618" cy="3994812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CF08BC-9921-02A8-5E74-D5BA972D6B7B}"/>
              </a:ext>
            </a:extLst>
          </p:cNvPr>
          <p:cNvSpPr txBox="1"/>
          <p:nvPr/>
        </p:nvSpPr>
        <p:spPr>
          <a:xfrm>
            <a:off x="935180" y="2430903"/>
            <a:ext cx="59599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Familiar – your own school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- different school and some colleges                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Multiple subjects – 2/3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Classroom based            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– Generally grade 4/5s in Maths and English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Formal </a:t>
            </a:r>
          </a:p>
          <a:p>
            <a: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C9EEE8A-416C-1D0C-E778-F0147E7B35C3}"/>
              </a:ext>
            </a:extLst>
          </p:cNvPr>
          <p:cNvSpPr/>
          <p:nvPr/>
        </p:nvSpPr>
        <p:spPr>
          <a:xfrm>
            <a:off x="741288" y="965200"/>
            <a:ext cx="4218639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6BF82044-CF73-45C6-40E2-A15D43829EF8}"/>
              </a:ext>
            </a:extLst>
          </p:cNvPr>
          <p:cNvSpPr txBox="1">
            <a:spLocks/>
          </p:cNvSpPr>
          <p:nvPr/>
        </p:nvSpPr>
        <p:spPr>
          <a:xfrm>
            <a:off x="1004977" y="1093768"/>
            <a:ext cx="3664003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Sixth form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901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18FFA-119E-F353-A18D-CF98B6209BF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23" y="6488348"/>
            <a:ext cx="1020163" cy="345451"/>
          </a:xfrm>
          <a:prstGeom prst="rect">
            <a:avLst/>
          </a:prstGeom>
        </p:spPr>
      </p:pic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83A1D123-00A3-3CCE-6837-9ADDE8EF2D5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EF7D48B-CA60-02F6-B19A-865C1C6EA528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\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2FCB406D-AD37-2B3B-F19C-B2CC44321BB9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64565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CFDFA-0155-6509-C395-082FB3854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group of people working on a machine&#10;&#10;AI-generated content may be incorrect.">
            <a:extLst>
              <a:ext uri="{FF2B5EF4-FFF2-40B4-BE49-F238E27FC236}">
                <a16:creationId xmlns:a16="http://schemas.microsoft.com/office/drawing/2014/main" id="{06AE0C17-FB28-D0C2-252A-70F5F7B167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33799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CFCCD18-DAAE-588B-DA94-897A48065744}"/>
              </a:ext>
            </a:extLst>
          </p:cNvPr>
          <p:cNvSpPr/>
          <p:nvPr/>
        </p:nvSpPr>
        <p:spPr>
          <a:xfrm>
            <a:off x="5619934" y="2330160"/>
            <a:ext cx="6363519" cy="3559586"/>
          </a:xfrm>
          <a:prstGeom prst="roundRect">
            <a:avLst>
              <a:gd name="adj" fmla="val 73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5A930F-F998-A01B-9C82-6D7404B42539}"/>
              </a:ext>
            </a:extLst>
          </p:cNvPr>
          <p:cNvSpPr txBox="1"/>
          <p:nvPr/>
        </p:nvSpPr>
        <p:spPr>
          <a:xfrm>
            <a:off x="5931731" y="2587868"/>
            <a:ext cx="60517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Change of environment                               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Vocational (some colleges also offer sixth form)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Timetable – 2/3 days a week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Entry requirements - Vary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Dress code – Course dependent 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2"/>
                </a:solidFill>
                <a:latin typeface="DM Sans" pitchFamily="2" charset="0"/>
              </a:rPr>
              <a:t>Choice of future pathways</a:t>
            </a:r>
            <a:endParaRPr lang="en-GB" sz="1800" dirty="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EEF7A9-EA72-C95F-D58E-7F4004B11C79}"/>
              </a:ext>
            </a:extLst>
          </p:cNvPr>
          <p:cNvSpPr/>
          <p:nvPr/>
        </p:nvSpPr>
        <p:spPr>
          <a:xfrm>
            <a:off x="5619934" y="968254"/>
            <a:ext cx="3214255" cy="1233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FB6F60D-81BC-B270-DB84-4677EDDD1E34}"/>
              </a:ext>
            </a:extLst>
          </p:cNvPr>
          <p:cNvSpPr txBox="1">
            <a:spLocks/>
          </p:cNvSpPr>
          <p:nvPr/>
        </p:nvSpPr>
        <p:spPr>
          <a:xfrm>
            <a:off x="5883624" y="1096822"/>
            <a:ext cx="2686874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College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667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7A58A-593C-7C53-58FD-3FC008D86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74F0F0B0-4A21-DC48-56A1-351A2EF30B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850915" cy="8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02A48A9-5503-86D4-85C9-DB6DE3A70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58072" y="885593"/>
            <a:ext cx="1583103" cy="1385213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20F35D4-91AC-F086-B71B-ED5C131F5C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34841" y="2706483"/>
            <a:ext cx="1583103" cy="141468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7FBB0CFB-ECD1-5662-0263-A4809A1E87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8760" y="336841"/>
            <a:ext cx="2109073" cy="1554054"/>
          </a:xfrm>
          <a:prstGeom prst="rect">
            <a:avLst/>
          </a:prstGeom>
        </p:spPr>
      </p:pic>
      <p:pic>
        <p:nvPicPr>
          <p:cNvPr id="4" name="Picture 6" descr="MidKent College | Kent Invicta Chamber ...">
            <a:extLst>
              <a:ext uri="{FF2B5EF4-FFF2-40B4-BE49-F238E27FC236}">
                <a16:creationId xmlns:a16="http://schemas.microsoft.com/office/drawing/2014/main" id="{9FCD123E-E1F4-31F9-53BD-8C5BDF2AC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0405" y="567871"/>
            <a:ext cx="1506897" cy="144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North Kent College - Apps on Google Play">
            <a:extLst>
              <a:ext uri="{FF2B5EF4-FFF2-40B4-BE49-F238E27FC236}">
                <a16:creationId xmlns:a16="http://schemas.microsoft.com/office/drawing/2014/main" id="{8624E837-8075-F342-2A2D-36C1F97F0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1110" y="508192"/>
            <a:ext cx="1487702" cy="148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adlow College - Wikipedia">
            <a:extLst>
              <a:ext uri="{FF2B5EF4-FFF2-40B4-BE49-F238E27FC236}">
                <a16:creationId xmlns:a16="http://schemas.microsoft.com/office/drawing/2014/main" id="{9FE96DA5-4B12-A247-48F4-983F7ABE4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1001" y="4681198"/>
            <a:ext cx="1601780" cy="160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London South East Colleges">
            <a:extLst>
              <a:ext uri="{FF2B5EF4-FFF2-40B4-BE49-F238E27FC236}">
                <a16:creationId xmlns:a16="http://schemas.microsoft.com/office/drawing/2014/main" id="{3778BE33-DB52-1415-0530-F072A2BAF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4303" y="4681198"/>
            <a:ext cx="1504509" cy="150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Nacro Education Chatham | London">
            <a:extLst>
              <a:ext uri="{FF2B5EF4-FFF2-40B4-BE49-F238E27FC236}">
                <a16:creationId xmlns:a16="http://schemas.microsoft.com/office/drawing/2014/main" id="{E5B0EFF7-5B61-E166-28FC-BE4594F64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17302" y="2546153"/>
            <a:ext cx="1335669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5E5845E-9BD8-16EF-25AE-5FDBFB729E3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175" y="2520440"/>
            <a:ext cx="2243043" cy="159087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863F4B0-B946-23FA-DDED-88E4D6796066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79" y="4381529"/>
            <a:ext cx="2059172" cy="159087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48B0127-B0ED-40BB-6B27-AC17F7CF43FC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79" y="4381529"/>
            <a:ext cx="1879778" cy="155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864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65D29A48-54DC-132F-8B5D-77D1CAAAC84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0" y="-1"/>
            <a:ext cx="12212850" cy="685800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96FDB32-8369-846E-3CEB-109CB5A07BC9}"/>
              </a:ext>
            </a:extLst>
          </p:cNvPr>
          <p:cNvSpPr/>
          <p:nvPr/>
        </p:nvSpPr>
        <p:spPr>
          <a:xfrm>
            <a:off x="3092602" y="2486232"/>
            <a:ext cx="5756770" cy="123305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AEC498B-6381-24F5-D664-CDAC68C83B8B}"/>
              </a:ext>
            </a:extLst>
          </p:cNvPr>
          <p:cNvSpPr txBox="1">
            <a:spLocks/>
          </p:cNvSpPr>
          <p:nvPr/>
        </p:nvSpPr>
        <p:spPr>
          <a:xfrm>
            <a:off x="3092602" y="2614800"/>
            <a:ext cx="5756770" cy="975917"/>
          </a:xfrm>
          <a:prstGeom prst="rect">
            <a:avLst/>
          </a:prstGeom>
          <a:noFill/>
          <a:ln w="38100">
            <a:noFill/>
          </a:ln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540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Apprenticeships</a:t>
            </a:r>
            <a:endParaRPr lang="en-GB" sz="9600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  <a:cs typeface="ADLaM Display" panose="0201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457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0E4F0B7-1960-EDE8-B07B-61E3517AA868}"/>
              </a:ext>
            </a:extLst>
          </p:cNvPr>
          <p:cNvSpPr/>
          <p:nvPr/>
        </p:nvSpPr>
        <p:spPr>
          <a:xfrm>
            <a:off x="467831" y="3961532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B9C2C53-374E-2705-7A04-7F2DBAABFF8B}"/>
              </a:ext>
            </a:extLst>
          </p:cNvPr>
          <p:cNvSpPr/>
          <p:nvPr/>
        </p:nvSpPr>
        <p:spPr>
          <a:xfrm>
            <a:off x="420689" y="1757374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7B4BFBE-5C33-9413-DBAA-9303CA1551B2}"/>
              </a:ext>
            </a:extLst>
          </p:cNvPr>
          <p:cNvSpPr txBox="1">
            <a:spLocks/>
          </p:cNvSpPr>
          <p:nvPr/>
        </p:nvSpPr>
        <p:spPr>
          <a:xfrm>
            <a:off x="334668" y="418566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“Earn and learn”</a:t>
            </a:r>
          </a:p>
          <a:p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14D9AFE-DE2E-6866-C754-698565A39498}"/>
              </a:ext>
            </a:extLst>
          </p:cNvPr>
          <p:cNvSpPr/>
          <p:nvPr/>
        </p:nvSpPr>
        <p:spPr>
          <a:xfrm>
            <a:off x="2672723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B616605-0B9E-7A0D-8DF3-2C918AD24234}"/>
              </a:ext>
            </a:extLst>
          </p:cNvPr>
          <p:cNvSpPr/>
          <p:nvPr/>
        </p:nvSpPr>
        <p:spPr>
          <a:xfrm>
            <a:off x="4924757" y="1790839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C3768FE-13DD-5010-821B-474AD1FE856D}"/>
              </a:ext>
            </a:extLst>
          </p:cNvPr>
          <p:cNvSpPr/>
          <p:nvPr/>
        </p:nvSpPr>
        <p:spPr>
          <a:xfrm>
            <a:off x="2771989" y="3974751"/>
            <a:ext cx="2009553" cy="19882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Graphic 9" descr="Coins outline">
            <a:extLst>
              <a:ext uri="{FF2B5EF4-FFF2-40B4-BE49-F238E27FC236}">
                <a16:creationId xmlns:a16="http://schemas.microsoft.com/office/drawing/2014/main" id="{22578CED-F079-234E-4BDA-04B9DBB5D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005" y="2441478"/>
            <a:ext cx="1084651" cy="1084651"/>
          </a:xfrm>
          <a:prstGeom prst="rect">
            <a:avLst/>
          </a:prstGeom>
        </p:spPr>
      </p:pic>
      <p:pic>
        <p:nvPicPr>
          <p:cNvPr id="11" name="Graphic 10" descr="Work from home desk outline">
            <a:extLst>
              <a:ext uri="{FF2B5EF4-FFF2-40B4-BE49-F238E27FC236}">
                <a16:creationId xmlns:a16="http://schemas.microsoft.com/office/drawing/2014/main" id="{CAE2350B-5A50-AA3B-DBA2-528D2D99F8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68358" y="2441366"/>
            <a:ext cx="1142136" cy="1142136"/>
          </a:xfrm>
          <a:prstGeom prst="rect">
            <a:avLst/>
          </a:prstGeom>
        </p:spPr>
      </p:pic>
      <p:pic>
        <p:nvPicPr>
          <p:cNvPr id="12" name="Graphic 11" descr="Cheers outline">
            <a:extLst>
              <a:ext uri="{FF2B5EF4-FFF2-40B4-BE49-F238E27FC236}">
                <a16:creationId xmlns:a16="http://schemas.microsoft.com/office/drawing/2014/main" id="{9A64CB44-0BAD-8F9A-2ED5-B0B59BB292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90052" y="2381262"/>
            <a:ext cx="1278962" cy="1278962"/>
          </a:xfrm>
          <a:prstGeom prst="rect">
            <a:avLst/>
          </a:prstGeom>
        </p:spPr>
      </p:pic>
      <p:pic>
        <p:nvPicPr>
          <p:cNvPr id="13" name="Graphic 12" descr="Diploma roll outline">
            <a:extLst>
              <a:ext uri="{FF2B5EF4-FFF2-40B4-BE49-F238E27FC236}">
                <a16:creationId xmlns:a16="http://schemas.microsoft.com/office/drawing/2014/main" id="{EE2AA0A2-AA80-1A2F-564E-41CCC5940E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39531" y="4513555"/>
            <a:ext cx="1391598" cy="1391598"/>
          </a:xfrm>
          <a:prstGeom prst="rect">
            <a:avLst/>
          </a:prstGeom>
        </p:spPr>
      </p:pic>
      <p:pic>
        <p:nvPicPr>
          <p:cNvPr id="14" name="Graphic 13" descr="Badge 6 with solid fill">
            <a:extLst>
              <a:ext uri="{FF2B5EF4-FFF2-40B4-BE49-F238E27FC236}">
                <a16:creationId xmlns:a16="http://schemas.microsoft.com/office/drawing/2014/main" id="{1E649096-C25F-1F56-FFA5-CAFD1F17E1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10097" y="4675436"/>
            <a:ext cx="811646" cy="811646"/>
          </a:xfrm>
          <a:prstGeom prst="rect">
            <a:avLst/>
          </a:prstGeom>
        </p:spPr>
      </p:pic>
      <p:pic>
        <p:nvPicPr>
          <p:cNvPr id="15" name="Graphic 14" descr="Badge 1 with solid fill">
            <a:extLst>
              <a:ext uri="{FF2B5EF4-FFF2-40B4-BE49-F238E27FC236}">
                <a16:creationId xmlns:a16="http://schemas.microsoft.com/office/drawing/2014/main" id="{F0EA5935-1E60-AE6A-92BD-B5F187FD823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024694" y="4675436"/>
            <a:ext cx="811646" cy="811646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E0321218-D7EB-4B4B-1696-CD6A2C3B50E0}"/>
              </a:ext>
            </a:extLst>
          </p:cNvPr>
          <p:cNvSpPr txBox="1">
            <a:spLocks/>
          </p:cNvSpPr>
          <p:nvPr/>
        </p:nvSpPr>
        <p:spPr>
          <a:xfrm>
            <a:off x="574109" y="2034325"/>
            <a:ext cx="1616291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Paid employment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25718E3D-E916-E1E6-E230-ED4B085F60ED}"/>
              </a:ext>
            </a:extLst>
          </p:cNvPr>
          <p:cNvSpPr txBox="1">
            <a:spLocks/>
          </p:cNvSpPr>
          <p:nvPr/>
        </p:nvSpPr>
        <p:spPr>
          <a:xfrm>
            <a:off x="3106432" y="2034325"/>
            <a:ext cx="1142137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Training and study</a:t>
            </a:r>
          </a:p>
          <a:p>
            <a:pPr algn="ctr"/>
            <a:endParaRPr lang="en-GB" b="1">
              <a:solidFill>
                <a:schemeClr val="accent1"/>
              </a:solidFill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A56C7A97-D610-55CB-37CB-EDEB6428FBC4}"/>
              </a:ext>
            </a:extLst>
          </p:cNvPr>
          <p:cNvSpPr txBox="1">
            <a:spLocks/>
          </p:cNvSpPr>
          <p:nvPr/>
        </p:nvSpPr>
        <p:spPr>
          <a:xfrm>
            <a:off x="5114352" y="2076335"/>
            <a:ext cx="1630362" cy="37204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Hands 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BCD2C5CE-B467-45C2-9779-690C993270A3}"/>
              </a:ext>
            </a:extLst>
          </p:cNvPr>
          <p:cNvSpPr txBox="1">
            <a:spLocks/>
          </p:cNvSpPr>
          <p:nvPr/>
        </p:nvSpPr>
        <p:spPr>
          <a:xfrm>
            <a:off x="769556" y="4273499"/>
            <a:ext cx="1406102" cy="623888"/>
          </a:xfrm>
          <a:prstGeom prst="rect">
            <a:avLst/>
          </a:prstGeom>
        </p:spPr>
        <p:txBody>
          <a:bodyPr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Recognised qualification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4070F065-6C64-C048-ED28-5933A1CEB775}"/>
              </a:ext>
            </a:extLst>
          </p:cNvPr>
          <p:cNvSpPr txBox="1">
            <a:spLocks/>
          </p:cNvSpPr>
          <p:nvPr/>
        </p:nvSpPr>
        <p:spPr>
          <a:xfrm>
            <a:off x="3323655" y="4273499"/>
            <a:ext cx="906220" cy="33881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b="1">
                <a:solidFill>
                  <a:schemeClr val="accent1"/>
                </a:solidFill>
                <a:latin typeface="DM Sans" pitchFamily="2" charset="0"/>
              </a:rPr>
              <a:t>Age 16+</a:t>
            </a:r>
          </a:p>
          <a:p>
            <a:endParaRPr lang="en-GB" b="1">
              <a:solidFill>
                <a:schemeClr val="accent1"/>
              </a:solidFill>
              <a:latin typeface="DM Sans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DCEA31-EC80-926B-7E65-EEDD55A9F461}"/>
              </a:ext>
            </a:extLst>
          </p:cNvPr>
          <p:cNvSpPr txBox="1"/>
          <p:nvPr/>
        </p:nvSpPr>
        <p:spPr>
          <a:xfrm>
            <a:off x="7873315" y="934176"/>
            <a:ext cx="2298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80%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1C330B6-4B1B-75D4-8666-DD9FFDB9409E}"/>
              </a:ext>
            </a:extLst>
          </p:cNvPr>
          <p:cNvCxnSpPr>
            <a:cxnSpLocks/>
          </p:cNvCxnSpPr>
          <p:nvPr/>
        </p:nvCxnSpPr>
        <p:spPr>
          <a:xfrm>
            <a:off x="7873315" y="1765173"/>
            <a:ext cx="1455645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8C816401-29DC-A981-C3CB-F21F09161C02}"/>
              </a:ext>
            </a:extLst>
          </p:cNvPr>
          <p:cNvSpPr txBox="1"/>
          <p:nvPr/>
        </p:nvSpPr>
        <p:spPr>
          <a:xfrm>
            <a:off x="7873315" y="1846860"/>
            <a:ext cx="2009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>
                <a:solidFill>
                  <a:schemeClr val="tx1"/>
                </a:solidFill>
                <a:latin typeface="DM Sans" pitchFamily="2" charset="0"/>
                <a:cs typeface="Arial" panose="020B0604020202020204" pitchFamily="34" charset="0"/>
              </a:rPr>
              <a:t>20%</a:t>
            </a:r>
          </a:p>
        </p:txBody>
      </p:sp>
    </p:spTree>
    <p:extLst>
      <p:ext uri="{BB962C8B-B14F-4D97-AF65-F5344CB8AC3E}">
        <p14:creationId xmlns:p14="http://schemas.microsoft.com/office/powerpoint/2010/main" val="3334358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3C9D7-2E8D-5BB9-BC7C-32919D01F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02B30-F93E-A381-CC6A-E4D47A488F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39063" y="2780414"/>
            <a:ext cx="4743948" cy="934283"/>
          </a:xfrm>
        </p:spPr>
        <p:txBody>
          <a:bodyPr/>
          <a:lstStyle/>
          <a:p>
            <a:pPr algn="ctr"/>
            <a:r>
              <a:rPr lang="en-GB" sz="2400"/>
              <a:t>One day a week (or equivalent) in formal training (20%).</a:t>
            </a:r>
          </a:p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430689-03D1-95D7-15C1-ACBF41C8980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534148" y="377344"/>
            <a:ext cx="8893747" cy="654049"/>
          </a:xfrm>
        </p:spPr>
        <p:txBody>
          <a:bodyPr/>
          <a:lstStyle/>
          <a:p>
            <a:r>
              <a:rPr lang="en-GB" sz="4400"/>
              <a:t>The</a:t>
            </a:r>
            <a:r>
              <a:rPr lang="en-GB"/>
              <a:t> </a:t>
            </a:r>
            <a:r>
              <a:rPr lang="en-GB" sz="4400"/>
              <a:t>training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9E5447C-CB41-9C0A-0665-CD1AF57DA543}"/>
              </a:ext>
            </a:extLst>
          </p:cNvPr>
          <p:cNvSpPr txBox="1">
            <a:spLocks/>
          </p:cNvSpPr>
          <p:nvPr/>
        </p:nvSpPr>
        <p:spPr>
          <a:xfrm>
            <a:off x="6423783" y="2780414"/>
            <a:ext cx="5073374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Gain skills needed to complete the qualifications.</a:t>
            </a:r>
          </a:p>
          <a:p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403293-E19D-E79E-592E-41C347948E73}"/>
              </a:ext>
            </a:extLst>
          </p:cNvPr>
          <p:cNvSpPr txBox="1">
            <a:spLocks/>
          </p:cNvSpPr>
          <p:nvPr/>
        </p:nvSpPr>
        <p:spPr>
          <a:xfrm>
            <a:off x="774350" y="5237115"/>
            <a:ext cx="5073374" cy="585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Practical training</a:t>
            </a:r>
          </a:p>
          <a:p>
            <a:endParaRPr lang="en-GB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EDDECDE-927D-A3CA-0067-564E0615EBCA}"/>
              </a:ext>
            </a:extLst>
          </p:cNvPr>
          <p:cNvSpPr txBox="1">
            <a:spLocks/>
          </p:cNvSpPr>
          <p:nvPr/>
        </p:nvSpPr>
        <p:spPr>
          <a:xfrm>
            <a:off x="6579636" y="5062796"/>
            <a:ext cx="4761668" cy="934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/>
              <a:t>Theory learning and support with assignment work.</a:t>
            </a:r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A90BB974-D9D1-05EB-49FA-4684B3C8F34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504" t="17859" r="21098" b="20076"/>
          <a:stretch/>
        </p:blipFill>
        <p:spPr>
          <a:xfrm>
            <a:off x="8580474" y="4178594"/>
            <a:ext cx="847421" cy="947998"/>
          </a:xfrm>
          <a:prstGeom prst="rect">
            <a:avLst/>
          </a:prstGeom>
        </p:spPr>
      </p:pic>
      <p:pic>
        <p:nvPicPr>
          <p:cNvPr id="16" name="Picture 15" descr="A purple puzzle piece on a black background&#10;&#10;Description automatically generated">
            <a:extLst>
              <a:ext uri="{FF2B5EF4-FFF2-40B4-BE49-F238E27FC236}">
                <a16:creationId xmlns:a16="http://schemas.microsoft.com/office/drawing/2014/main" id="{FD354F0E-8E0A-5A48-9D21-8FA8469C4C9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892" t="18625" r="22755" b="18628"/>
          <a:stretch/>
        </p:blipFill>
        <p:spPr>
          <a:xfrm>
            <a:off x="8580474" y="1832416"/>
            <a:ext cx="983316" cy="1092210"/>
          </a:xfrm>
          <a:prstGeom prst="rect">
            <a:avLst/>
          </a:prstGeom>
        </p:spPr>
      </p:pic>
      <p:pic>
        <p:nvPicPr>
          <p:cNvPr id="17" name="Picture 16" descr="A purple line on a computer&#10;&#10;Description automatically generated">
            <a:extLst>
              <a:ext uri="{FF2B5EF4-FFF2-40B4-BE49-F238E27FC236}">
                <a16:creationId xmlns:a16="http://schemas.microsoft.com/office/drawing/2014/main" id="{057C6801-4272-8C6C-4450-25F9FF10218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594" t="18625" r="12475" b="24408"/>
          <a:stretch/>
        </p:blipFill>
        <p:spPr>
          <a:xfrm>
            <a:off x="2628210" y="1832416"/>
            <a:ext cx="1275907" cy="1010546"/>
          </a:xfrm>
          <a:prstGeom prst="rect">
            <a:avLst/>
          </a:prstGeom>
        </p:spPr>
      </p:pic>
      <p:pic>
        <p:nvPicPr>
          <p:cNvPr id="18" name="Picture 17" descr="A purple line art of a group of people&#10;&#10;Description automatically generated">
            <a:extLst>
              <a:ext uri="{FF2B5EF4-FFF2-40B4-BE49-F238E27FC236}">
                <a16:creationId xmlns:a16="http://schemas.microsoft.com/office/drawing/2014/main" id="{03DE6D40-2287-99AB-FF32-DB770EC15E4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013" y="3914682"/>
            <a:ext cx="1844300" cy="174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68295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D423C-2241-164D-6115-663BC3CD2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BAA055-AA1F-3C5E-8EB7-B5B0D290517B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GB"/>
              <a:t>The levels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662876-1501-4CD0-A1B7-28C337831E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55778"/>
            <a:ext cx="2417762" cy="2280020"/>
          </a:xfrm>
        </p:spPr>
        <p:txBody>
          <a:bodyPr/>
          <a:lstStyle/>
          <a:p>
            <a:pPr algn="ctr"/>
            <a:r>
              <a:rPr lang="en-GB" sz="1800" b="1">
                <a:solidFill>
                  <a:schemeClr val="accent2"/>
                </a:solidFill>
              </a:rPr>
              <a:t>Intermediate</a:t>
            </a:r>
          </a:p>
          <a:p>
            <a:endParaRPr lang="en-GB" sz="100"/>
          </a:p>
          <a:p>
            <a:pPr algn="ctr"/>
            <a:r>
              <a:rPr lang="en-GB" sz="1600"/>
              <a:t>Equivalent to 5 GCSEs.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may not need grade 4 and above.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EB9F7F6-9371-8EF3-FB50-6CB86E4DB8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28639" y="3067960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2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376357-36D6-06AF-3D6D-D6075C8CA2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93990" y="3053751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3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B48FB8E-569B-915F-36BA-0AB9E9B977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25068" y="3027339"/>
            <a:ext cx="2417762" cy="350729"/>
          </a:xfrm>
        </p:spPr>
        <p:txBody>
          <a:bodyPr/>
          <a:lstStyle/>
          <a:p>
            <a:pPr algn="ctr"/>
            <a:r>
              <a:rPr lang="en-GB" sz="2000" b="1">
                <a:solidFill>
                  <a:schemeClr val="accent1"/>
                </a:solidFill>
              </a:rPr>
              <a:t>Level 4/5/6/7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9750AAF-5B98-3F2E-3A03-2835CA5F7F10}"/>
              </a:ext>
            </a:extLst>
          </p:cNvPr>
          <p:cNvSpPr txBox="1">
            <a:spLocks/>
          </p:cNvSpPr>
          <p:nvPr/>
        </p:nvSpPr>
        <p:spPr>
          <a:xfrm>
            <a:off x="4885143" y="3560057"/>
            <a:ext cx="2635456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Advanced</a:t>
            </a:r>
          </a:p>
          <a:p>
            <a:endParaRPr lang="en-GB" sz="100"/>
          </a:p>
          <a:p>
            <a:pPr algn="ctr"/>
            <a:r>
              <a:rPr lang="en-GB" sz="1600"/>
              <a:t>Equivalent to two A Levels. </a:t>
            </a:r>
          </a:p>
          <a:p>
            <a:pPr algn="ctr"/>
            <a:r>
              <a:rPr lang="en-GB" sz="1600"/>
              <a:t>Entry Requirements vary. </a:t>
            </a:r>
          </a:p>
          <a:p>
            <a:pPr algn="ctr"/>
            <a:r>
              <a:rPr lang="en-GB" sz="1600"/>
              <a:t>You will need a grade 4 and above. 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F9630E29-8D8D-3138-DF33-B11277C18E08}"/>
              </a:ext>
            </a:extLst>
          </p:cNvPr>
          <p:cNvSpPr txBox="1">
            <a:spLocks/>
          </p:cNvSpPr>
          <p:nvPr/>
        </p:nvSpPr>
        <p:spPr>
          <a:xfrm>
            <a:off x="7959483" y="3560057"/>
            <a:ext cx="2417762" cy="22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5080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1pPr>
            <a:lvl2pPr marL="533400" marR="0" lvl="1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2pPr>
            <a:lvl3pPr marL="1016000" marR="0" lvl="2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3pPr>
            <a:lvl4pPr marL="1485900" marR="0" lvl="3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4pPr>
            <a:lvl5pPr marL="1943100" marR="0" lvl="4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DM Sans" pitchFamily="2" charset="77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1800" b="1">
                <a:solidFill>
                  <a:schemeClr val="accent2"/>
                </a:solidFill>
              </a:rPr>
              <a:t>Higher/Degree</a:t>
            </a:r>
          </a:p>
          <a:p>
            <a:endParaRPr lang="en-GB" sz="100"/>
          </a:p>
          <a:p>
            <a:pPr algn="ctr"/>
            <a:r>
              <a:rPr lang="en-GB" sz="1600"/>
              <a:t>Equivalent to Foundation, Bachelors or Masters. </a:t>
            </a:r>
          </a:p>
          <a:p>
            <a:pPr algn="ctr"/>
            <a:r>
              <a:rPr lang="en-GB" sz="1600"/>
              <a:t>Entry requirements vary.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3AA4C7A-215B-5A1C-9FCD-6FAED6DB4908}"/>
              </a:ext>
            </a:extLst>
          </p:cNvPr>
          <p:cNvSpPr/>
          <p:nvPr/>
        </p:nvSpPr>
        <p:spPr>
          <a:xfrm>
            <a:off x="1749170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EC97268-7877-B724-7492-BA2146CE0113}"/>
              </a:ext>
            </a:extLst>
          </p:cNvPr>
          <p:cNvSpPr/>
          <p:nvPr/>
        </p:nvSpPr>
        <p:spPr>
          <a:xfrm>
            <a:off x="4814521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069528-5A68-495C-D439-3B1C4012B40F}"/>
              </a:ext>
            </a:extLst>
          </p:cNvPr>
          <p:cNvSpPr/>
          <p:nvPr/>
        </p:nvSpPr>
        <p:spPr>
          <a:xfrm>
            <a:off x="7780014" y="2869660"/>
            <a:ext cx="2776700" cy="3200400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0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8E7CC9-4E29-E548-FB4C-1D80F98C4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442E43-2F74-DE3E-6422-586AC5D0C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2144" y="1942914"/>
            <a:ext cx="5784427" cy="4663839"/>
          </a:xfrm>
        </p:spPr>
        <p:txBody>
          <a:bodyPr spcFirstLastPara="1" wrap="square" lIns="0" tIns="0" rIns="0" bIns="0" anchor="t" anchorCtr="0">
            <a:normAutofit/>
          </a:bodyPr>
          <a:lstStyle/>
          <a:p>
            <a:r>
              <a:rPr lang="en-GB" sz="2400" b="0" i="0" u="none" strike="noStrike" cap="none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Since April 2025, the minimum hourly wage </a:t>
            </a:r>
            <a:r>
              <a:rPr lang="en-GB" sz="2400"/>
              <a:t>is </a:t>
            </a:r>
            <a:r>
              <a:rPr lang="en-GB" sz="2400" b="0" i="0" u="none" strike="noStrike" cap="none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£7.55 an hour. </a:t>
            </a:r>
          </a:p>
          <a:p>
            <a:endParaRPr lang="en-GB" sz="2400"/>
          </a:p>
          <a:p>
            <a:r>
              <a:rPr lang="en-GB" sz="2400"/>
              <a:t>This is reviewed each year. </a:t>
            </a:r>
            <a:r>
              <a:rPr lang="en-GB" sz="2400" b="0" i="0" u="none" strike="noStrike" cap="none"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rPr>
              <a:t> </a:t>
            </a:r>
            <a:endParaRPr lang="en-GB" sz="2400" b="0" i="0" u="none" strike="noStrike" cap="none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  <a:p>
            <a:endParaRPr lang="en-GB" b="0" i="0" u="none" strike="noStrike" cap="none">
              <a:effectLst/>
              <a:latin typeface="DM Sans" panose="020B0604020202020204" charset="0"/>
              <a:ea typeface="Source Serif Pro Semibold" panose="02040703050405020204" pitchFamily="18" charset="0"/>
              <a:cs typeface="DM Sans" panose="020B0604020202020204" charset="0"/>
              <a:sym typeface="Arial"/>
            </a:endParaRPr>
          </a:p>
        </p:txBody>
      </p:sp>
      <p:pic>
        <p:nvPicPr>
          <p:cNvPr id="6" name="Picture 5" descr="Stacks of gold coins">
            <a:extLst>
              <a:ext uri="{FF2B5EF4-FFF2-40B4-BE49-F238E27FC236}">
                <a16:creationId xmlns:a16="http://schemas.microsoft.com/office/drawing/2014/main" id="{10DC111D-C466-D50E-6503-FB4095D823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9840" y="2455279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F75199-DCC2-6916-901F-70965C3D7CEF}"/>
              </a:ext>
            </a:extLst>
          </p:cNvPr>
          <p:cNvSpPr txBox="1"/>
          <p:nvPr/>
        </p:nvSpPr>
        <p:spPr>
          <a:xfrm>
            <a:off x="-1011771" y="617302"/>
            <a:ext cx="609777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The money </a:t>
            </a:r>
          </a:p>
        </p:txBody>
      </p:sp>
    </p:spTree>
    <p:extLst>
      <p:ext uri="{BB962C8B-B14F-4D97-AF65-F5344CB8AC3E}">
        <p14:creationId xmlns:p14="http://schemas.microsoft.com/office/powerpoint/2010/main" val="1539201793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1874B-61C3-D468-4FCE-2FF759485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8405B60-7CAB-3ED0-6A33-D9A8415D2B59}"/>
              </a:ext>
            </a:extLst>
          </p:cNvPr>
          <p:cNvSpPr txBox="1">
            <a:spLocks/>
          </p:cNvSpPr>
          <p:nvPr/>
        </p:nvSpPr>
        <p:spPr>
          <a:xfrm>
            <a:off x="1753114" y="479491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440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else do you gain?</a:t>
            </a:r>
          </a:p>
          <a:p>
            <a:pPr algn="ctr"/>
            <a:endParaRPr lang="en-US">
              <a:solidFill>
                <a:srgbClr val="7030A0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 descr="Photographer adjusting lighting equipment studio shoot">
            <a:extLst>
              <a:ext uri="{FF2B5EF4-FFF2-40B4-BE49-F238E27FC236}">
                <a16:creationId xmlns:a16="http://schemas.microsoft.com/office/drawing/2014/main" id="{E120B976-2C9C-DA2D-FED0-C8A734D99482}"/>
              </a:ext>
            </a:extLst>
          </p:cNvPr>
          <p:cNvSpPr/>
          <p:nvPr/>
        </p:nvSpPr>
        <p:spPr>
          <a:xfrm>
            <a:off x="1582145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venir Next LT Pro" panose="020B0504020202020204" pitchFamily="34" charset="0"/>
              </a:rPr>
              <a:t> \\</a:t>
            </a:r>
          </a:p>
        </p:txBody>
      </p:sp>
      <p:sp>
        <p:nvSpPr>
          <p:cNvPr id="4" name="Rectangle: Rounded Corners 3" descr="Two men in work T-shirts standing outdoors, with grass, shrubs, and trees behind, looking at folder contents held by one man">
            <a:extLst>
              <a:ext uri="{FF2B5EF4-FFF2-40B4-BE49-F238E27FC236}">
                <a16:creationId xmlns:a16="http://schemas.microsoft.com/office/drawing/2014/main" id="{AD4BA6D7-F936-0FEC-784B-8ED4C86127C2}"/>
              </a:ext>
            </a:extLst>
          </p:cNvPr>
          <p:cNvSpPr/>
          <p:nvPr/>
        </p:nvSpPr>
        <p:spPr>
          <a:xfrm>
            <a:off x="4932327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5" name="Rectangle: Rounded Corners 4" descr="Graduation cap with tassel on wood table">
            <a:extLst>
              <a:ext uri="{FF2B5EF4-FFF2-40B4-BE49-F238E27FC236}">
                <a16:creationId xmlns:a16="http://schemas.microsoft.com/office/drawing/2014/main" id="{016F1CBF-62DA-AD6D-6A79-993FC50FEF41}"/>
              </a:ext>
            </a:extLst>
          </p:cNvPr>
          <p:cNvSpPr/>
          <p:nvPr/>
        </p:nvSpPr>
        <p:spPr>
          <a:xfrm>
            <a:off x="8282509" y="1902629"/>
            <a:ext cx="2669028" cy="2664862"/>
          </a:xfrm>
          <a:prstGeom prst="roundRect">
            <a:avLst>
              <a:gd name="adj" fmla="val 32521"/>
            </a:avLst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>
                <a:latin typeface="Avenir Next LT Pro" panose="020B0504020202020204" pitchFamily="34" charset="0"/>
              </a:rPr>
              <a:t> </a:t>
            </a: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1E287A2A-7F6D-F622-4E0E-3FE978CD3270}"/>
              </a:ext>
            </a:extLst>
          </p:cNvPr>
          <p:cNvSpPr txBox="1">
            <a:spLocks/>
          </p:cNvSpPr>
          <p:nvPr/>
        </p:nvSpPr>
        <p:spPr>
          <a:xfrm>
            <a:off x="2123743" y="4724963"/>
            <a:ext cx="1585831" cy="9316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Practical skills.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FB786D43-5D5C-E04F-88D2-1E34DF5BF070}"/>
              </a:ext>
            </a:extLst>
          </p:cNvPr>
          <p:cNvSpPr txBox="1">
            <a:spLocks/>
          </p:cNvSpPr>
          <p:nvPr/>
        </p:nvSpPr>
        <p:spPr>
          <a:xfrm>
            <a:off x="5103296" y="4971391"/>
            <a:ext cx="2327090" cy="779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Professional mentors.</a:t>
            </a:r>
          </a:p>
          <a:p>
            <a:pPr algn="ctr"/>
            <a:endParaRPr lang="en-GB" sz="700">
              <a:latin typeface="DM Sans" pitchFamily="2" charset="0"/>
            </a:endParaRP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0C84A2CF-EEF3-1D1C-1A18-3CD1D198634B}"/>
              </a:ext>
            </a:extLst>
          </p:cNvPr>
          <p:cNvSpPr txBox="1">
            <a:spLocks/>
          </p:cNvSpPr>
          <p:nvPr/>
        </p:nvSpPr>
        <p:spPr>
          <a:xfrm>
            <a:off x="8453478" y="4895084"/>
            <a:ext cx="2327090" cy="591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u="none" strike="noStrike" cap="none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GB" sz="2400">
                <a:solidFill>
                  <a:schemeClr val="tx1"/>
                </a:solidFill>
                <a:latin typeface="DM Sans" pitchFamily="2" charset="0"/>
              </a:rPr>
              <a:t>Recognised qualifications.</a:t>
            </a:r>
          </a:p>
        </p:txBody>
      </p:sp>
    </p:spTree>
    <p:extLst>
      <p:ext uri="{BB962C8B-B14F-4D97-AF65-F5344CB8AC3E}">
        <p14:creationId xmlns:p14="http://schemas.microsoft.com/office/powerpoint/2010/main" val="5396872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F991390F-64ED-446F-DE3C-64E746BDCFCF}"/>
              </a:ext>
            </a:extLst>
          </p:cNvPr>
          <p:cNvSpPr txBox="1">
            <a:spLocks/>
          </p:cNvSpPr>
          <p:nvPr/>
        </p:nvSpPr>
        <p:spPr>
          <a:xfrm>
            <a:off x="664908" y="2353610"/>
            <a:ext cx="6290074" cy="107539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 </a:t>
            </a:r>
          </a:p>
        </p:txBody>
      </p:sp>
    </p:spTree>
    <p:extLst>
      <p:ext uri="{BB962C8B-B14F-4D97-AF65-F5344CB8AC3E}">
        <p14:creationId xmlns:p14="http://schemas.microsoft.com/office/powerpoint/2010/main" val="20681857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4BDADD-3DEA-51AB-10DB-5D23B0D21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7C98C1A0-4CD3-3CF0-8D49-1D0FA2C40296}"/>
              </a:ext>
            </a:extLst>
          </p:cNvPr>
          <p:cNvSpPr txBox="1">
            <a:spLocks/>
          </p:cNvSpPr>
          <p:nvPr/>
        </p:nvSpPr>
        <p:spPr>
          <a:xfrm>
            <a:off x="406689" y="538260"/>
            <a:ext cx="8263939" cy="107539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Training Providers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D07B8-7BF5-BFB0-8880-82B2883D2C79}"/>
              </a:ext>
            </a:extLst>
          </p:cNvPr>
          <p:cNvSpPr txBox="1"/>
          <p:nvPr/>
        </p:nvSpPr>
        <p:spPr>
          <a:xfrm>
            <a:off x="503671" y="1478770"/>
            <a:ext cx="47194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Smaller environments</a:t>
            </a:r>
          </a:p>
          <a:p>
            <a:pPr>
              <a:buClr>
                <a:schemeClr val="accent2"/>
              </a:buClr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Maths and English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Specialist focus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Work experience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Choice of future pathways </a:t>
            </a:r>
            <a:endParaRPr lang="en-GB" sz="1600">
              <a:solidFill>
                <a:schemeClr val="accent2"/>
              </a:solidFill>
              <a:latin typeface="DM San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7624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EE406-BE7A-2AAA-C0D4-7992052E6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41AB5AF9-C241-B64D-B5B3-6C38A2FC4D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850915" cy="8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 descr="Lighthouse on The Marsh">
            <a:extLst>
              <a:ext uri="{FF2B5EF4-FFF2-40B4-BE49-F238E27FC236}">
                <a16:creationId xmlns:a16="http://schemas.microsoft.com/office/drawing/2014/main" id="{464FAC23-7D64-618E-6D85-552DA7C10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8554" y="430860"/>
            <a:ext cx="1515599" cy="101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966E09B-5AFB-96FA-04CA-BDC7176E7041}"/>
              </a:ext>
            </a:extLst>
          </p:cNvPr>
          <p:cNvSpPr txBox="1"/>
          <p:nvPr/>
        </p:nvSpPr>
        <p:spPr>
          <a:xfrm>
            <a:off x="9969530" y="1785379"/>
            <a:ext cx="28120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/>
              <a:t>Lighthouse on The Marsh</a:t>
            </a:r>
          </a:p>
        </p:txBody>
      </p:sp>
      <p:pic>
        <p:nvPicPr>
          <p:cNvPr id="1042" name="Picture 18">
            <a:extLst>
              <a:ext uri="{FF2B5EF4-FFF2-40B4-BE49-F238E27FC236}">
                <a16:creationId xmlns:a16="http://schemas.microsoft.com/office/drawing/2014/main" id="{3969CDD4-FBD8-C83B-006B-C05EC05D1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6361" y="485508"/>
            <a:ext cx="1455547" cy="95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harlton Athletic Community Trust">
            <a:extLst>
              <a:ext uri="{FF2B5EF4-FFF2-40B4-BE49-F238E27FC236}">
                <a16:creationId xmlns:a16="http://schemas.microsoft.com/office/drawing/2014/main" id="{3F6D2B1F-A1E1-BC4F-4873-5942FD68D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9470" y="222664"/>
            <a:ext cx="1661248" cy="159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tchc gaps">
            <a:extLst>
              <a:ext uri="{FF2B5EF4-FFF2-40B4-BE49-F238E27FC236}">
                <a16:creationId xmlns:a16="http://schemas.microsoft.com/office/drawing/2014/main" id="{242B9F93-E3E5-1DCD-A4E7-845F6239C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863" y="205140"/>
            <a:ext cx="1268676" cy="137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2E2829-C03B-F4D6-158E-8A7B2F18C8B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9470" y="5600815"/>
            <a:ext cx="2876550" cy="9557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90B333-7AD1-1751-9D3F-926FF3F3BF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757" y="5639546"/>
            <a:ext cx="2876550" cy="910193"/>
          </a:xfrm>
          <a:prstGeom prst="rect">
            <a:avLst/>
          </a:prstGeom>
        </p:spPr>
      </p:pic>
      <p:pic>
        <p:nvPicPr>
          <p:cNvPr id="9" name="Picture 4" descr="Hillview School Tonbridge Kent UK">
            <a:extLst>
              <a:ext uri="{FF2B5EF4-FFF2-40B4-BE49-F238E27FC236}">
                <a16:creationId xmlns:a16="http://schemas.microsoft.com/office/drawing/2014/main" id="{C8330F8F-6056-B005-0959-604F6F2D3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4032" y="2129734"/>
            <a:ext cx="2303936" cy="104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Maidstone Skills Centre | Catch22">
            <a:extLst>
              <a:ext uri="{FF2B5EF4-FFF2-40B4-BE49-F238E27FC236}">
                <a16:creationId xmlns:a16="http://schemas.microsoft.com/office/drawing/2014/main" id="{DDEDF0E0-52FB-3049-186E-80A61E1DC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765" y="2092422"/>
            <a:ext cx="1046236" cy="105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26267D-3BD9-BA13-9522-686E748AD6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169" y="3758912"/>
            <a:ext cx="4785801" cy="11262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7ECF495-5016-3B6E-B377-FFBB58789F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56428" y="3366971"/>
            <a:ext cx="1789331" cy="1161903"/>
          </a:xfrm>
          <a:prstGeom prst="rect">
            <a:avLst/>
          </a:prstGeom>
        </p:spPr>
      </p:pic>
      <p:pic>
        <p:nvPicPr>
          <p:cNvPr id="32" name="Picture 6" descr="Reynolds Training Academy | Dartford">
            <a:extLst>
              <a:ext uri="{FF2B5EF4-FFF2-40B4-BE49-F238E27FC236}">
                <a16:creationId xmlns:a16="http://schemas.microsoft.com/office/drawing/2014/main" id="{99CCD551-064A-F5B9-386A-25CCB32B3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02584" y="4818408"/>
            <a:ext cx="1591569" cy="158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5A83D38-E222-2E30-0FDA-679897D1378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50021" y="2589672"/>
            <a:ext cx="2544132" cy="173235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F418E02-E8A3-C05A-AE31-D8A4033A6EBD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5412" y="4444765"/>
            <a:ext cx="2623824" cy="1636816"/>
          </a:xfrm>
          <a:prstGeom prst="rect">
            <a:avLst/>
          </a:prstGeom>
        </p:spPr>
      </p:pic>
      <p:pic>
        <p:nvPicPr>
          <p:cNvPr id="39" name="Picture 8" descr="Bad To The Bone Black T-shirt - Supajam">
            <a:extLst>
              <a:ext uri="{FF2B5EF4-FFF2-40B4-BE49-F238E27FC236}">
                <a16:creationId xmlns:a16="http://schemas.microsoft.com/office/drawing/2014/main" id="{E659B684-41AE-63A5-9420-8ADE7CC14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0466" y="1623434"/>
            <a:ext cx="1652035" cy="158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48288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9505CF-0964-A93E-2835-39CD3698D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5634" y="335071"/>
            <a:ext cx="5027767" cy="3093929"/>
          </a:xfrm>
        </p:spPr>
        <p:txBody>
          <a:bodyPr/>
          <a:lstStyle/>
          <a:p>
            <a:r>
              <a:rPr lang="en-GB" sz="4800"/>
              <a:t>Work with training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B7F7B28-211A-8F1C-C5B5-7118A8BAE6E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5635" y="1260526"/>
            <a:ext cx="5939748" cy="4599947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Can be put in place in a unique situation.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A combination of employment alongside formal training.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Hours of employment and training must meet the government guidelines.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Seek support from your careers lead for further information.</a:t>
            </a:r>
          </a:p>
        </p:txBody>
      </p:sp>
    </p:spTree>
    <p:extLst>
      <p:ext uri="{BB962C8B-B14F-4D97-AF65-F5344CB8AC3E}">
        <p14:creationId xmlns:p14="http://schemas.microsoft.com/office/powerpoint/2010/main" val="2482526749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79288D-99D5-1DE3-B177-377DFCB84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4" y="422081"/>
            <a:ext cx="5071664" cy="4022055"/>
          </a:xfrm>
        </p:spPr>
        <p:txBody>
          <a:bodyPr/>
          <a:lstStyle/>
          <a:p>
            <a:r>
              <a:rPr lang="en-GB"/>
              <a:t>Discussion </a:t>
            </a:r>
          </a:p>
          <a:p>
            <a:r>
              <a:rPr lang="en-GB" sz="4000">
                <a:latin typeface="Source Serif Pro" panose="02040603050405020204" pitchFamily="18" charset="0"/>
                <a:ea typeface="Source Serif Pro" panose="02040603050405020204" pitchFamily="18" charset="0"/>
              </a:rPr>
              <a:t>(2 Minutes)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7FCC16-4A8A-5E69-0AA3-55885AB4B69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79214" y="2433108"/>
            <a:ext cx="6461913" cy="3319328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What are the positives and negatives of each option?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Will there be one ‘right’ path for everyone?</a:t>
            </a: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2400">
              <a:latin typeface="DM Sans" pitchFamily="2" charset="0"/>
              <a:ea typeface="Source Serif Pro" panose="02040603050405020204" pitchFamily="18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latin typeface="DM Sans" pitchFamily="2" charset="0"/>
                <a:ea typeface="Source Serif Pro" panose="02040603050405020204" pitchFamily="18" charset="0"/>
              </a:rPr>
              <a:t>What do you need to consider to find the right path for you?</a:t>
            </a:r>
          </a:p>
        </p:txBody>
      </p:sp>
    </p:spTree>
    <p:extLst>
      <p:ext uri="{BB962C8B-B14F-4D97-AF65-F5344CB8AC3E}">
        <p14:creationId xmlns:p14="http://schemas.microsoft.com/office/powerpoint/2010/main" val="9095467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F452525-47AF-68E4-0210-5DAF40482B88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287280" y="329184"/>
            <a:ext cx="3564817" cy="832743"/>
          </a:xfrm>
        </p:spPr>
        <p:txBody>
          <a:bodyPr spcFirstLastPara="1" wrap="square" lIns="0" tIns="0" rIns="0" bIns="45700" anchor="t" anchorCtr="0">
            <a:normAutofit/>
          </a:bodyPr>
          <a:lstStyle/>
          <a:p>
            <a:pPr algn="ctr"/>
            <a:r>
              <a:rPr lang="en-GB" sz="4000">
                <a:solidFill>
                  <a:schemeClr val="accent1"/>
                </a:solidFill>
                <a:cs typeface="ADLaM Display" panose="02010000000000000000" pitchFamily="2" charset="0"/>
              </a:rPr>
              <a:t>KentChoices</a:t>
            </a:r>
            <a:r>
              <a:rPr lang="en-GB" sz="4000" b="0" i="0" u="none" strike="noStrike" cap="none">
                <a:solidFill>
                  <a:schemeClr val="accent1"/>
                </a:solidFill>
                <a:sym typeface="Arial"/>
              </a:rPr>
              <a:t> </a:t>
            </a:r>
          </a:p>
          <a:p>
            <a:endParaRPr lang="en-GB" sz="4800" b="0" i="0" u="none" strike="noStrike" cap="none">
              <a:latin typeface="Source Serif Pro Semibold" panose="02040703050405020204" pitchFamily="18" charset="0"/>
              <a:ea typeface="Source Serif Pro Semibold" panose="02040703050405020204" pitchFamily="18" charset="0"/>
              <a:cs typeface="Source Serif Pro Semibold" panose="02040703050405020204" pitchFamily="18" charset="0"/>
              <a:sym typeface="Arial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4D99F80-CD0C-F2F0-8C40-9B3A25ED37D0}"/>
              </a:ext>
            </a:extLst>
          </p:cNvPr>
          <p:cNvGrpSpPr/>
          <p:nvPr/>
        </p:nvGrpSpPr>
        <p:grpSpPr>
          <a:xfrm>
            <a:off x="6543372" y="784134"/>
            <a:ext cx="5468310" cy="5289730"/>
            <a:chOff x="6543372" y="784134"/>
            <a:chExt cx="5468310" cy="5289730"/>
          </a:xfrm>
        </p:grpSpPr>
        <p:pic>
          <p:nvPicPr>
            <p:cNvPr id="4" name="Picture 3" descr="A screenshot of a website&#10;&#10;Description automatically generated">
              <a:extLst>
                <a:ext uri="{FF2B5EF4-FFF2-40B4-BE49-F238E27FC236}">
                  <a16:creationId xmlns:a16="http://schemas.microsoft.com/office/drawing/2014/main" id="{879CCE84-B485-96D2-AD17-C2A1FC9544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1" r="2" b="3247"/>
            <a:stretch/>
          </p:blipFill>
          <p:spPr>
            <a:xfrm rot="737334">
              <a:off x="6543372" y="784134"/>
              <a:ext cx="5468310" cy="5289730"/>
            </a:xfrm>
            <a:prstGeom prst="roundRect">
              <a:avLst>
                <a:gd name="adj" fmla="val 5977"/>
              </a:avLst>
            </a:prstGeom>
            <a:noFill/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A6A86EF-34A3-3F01-D5E4-00BF9C92423A}"/>
                </a:ext>
              </a:extLst>
            </p:cNvPr>
            <p:cNvSpPr txBox="1"/>
            <p:nvPr/>
          </p:nvSpPr>
          <p:spPr>
            <a:xfrm rot="738116">
              <a:off x="9478567" y="1444903"/>
              <a:ext cx="540329" cy="3719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01C06CB-66E2-B584-FDB1-40C8FA495969}"/>
              </a:ext>
            </a:extLst>
          </p:cNvPr>
          <p:cNvSpPr txBox="1"/>
          <p:nvPr/>
        </p:nvSpPr>
        <p:spPr>
          <a:xfrm>
            <a:off x="5909733" y="3325315"/>
            <a:ext cx="266700" cy="1502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1C92E4D-E115-8D1A-7471-10A1DA0592BB}"/>
              </a:ext>
            </a:extLst>
          </p:cNvPr>
          <p:cNvGrpSpPr/>
          <p:nvPr/>
        </p:nvGrpSpPr>
        <p:grpSpPr>
          <a:xfrm>
            <a:off x="772642" y="752697"/>
            <a:ext cx="5862616" cy="5798127"/>
            <a:chOff x="772642" y="752697"/>
            <a:chExt cx="5862616" cy="579812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C61875D-7C1D-8D5C-25D7-3C54F79D9B40}"/>
                </a:ext>
              </a:extLst>
            </p:cNvPr>
            <p:cNvSpPr txBox="1"/>
            <p:nvPr/>
          </p:nvSpPr>
          <p:spPr>
            <a:xfrm>
              <a:off x="2401641" y="5227252"/>
              <a:ext cx="2604618" cy="132357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  <p:pic>
          <p:nvPicPr>
            <p:cNvPr id="3" name="Picture 2" descr="A computer screen with a website on it&#10;&#10;Description automatically generated">
              <a:extLst>
                <a:ext uri="{FF2B5EF4-FFF2-40B4-BE49-F238E27FC236}">
                  <a16:creationId xmlns:a16="http://schemas.microsoft.com/office/drawing/2014/main" id="{E3701E6B-AD7B-DD05-A0D4-3CBD8FAE28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2" b="3275"/>
            <a:stretch/>
          </p:blipFill>
          <p:spPr>
            <a:xfrm rot="20929026">
              <a:off x="772642" y="752697"/>
              <a:ext cx="5862616" cy="5670553"/>
            </a:xfrm>
            <a:prstGeom prst="roundRect">
              <a:avLst>
                <a:gd name="adj" fmla="val 4412"/>
              </a:avLst>
            </a:prstGeom>
            <a:noFill/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5CFB469-CE84-DAD0-39A8-9FAA5B3BE673}"/>
                </a:ext>
              </a:extLst>
            </p:cNvPr>
            <p:cNvSpPr txBox="1"/>
            <p:nvPr/>
          </p:nvSpPr>
          <p:spPr>
            <a:xfrm rot="20974950">
              <a:off x="1677064" y="2116349"/>
              <a:ext cx="366739" cy="3197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06054222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3620BEA0-F871-322C-6180-C90BEBE3972C}"/>
              </a:ext>
            </a:extLst>
          </p:cNvPr>
          <p:cNvGrpSpPr/>
          <p:nvPr/>
        </p:nvGrpSpPr>
        <p:grpSpPr>
          <a:xfrm>
            <a:off x="2667092" y="1980858"/>
            <a:ext cx="3591628" cy="3259011"/>
            <a:chOff x="2667092" y="1980858"/>
            <a:chExt cx="3591628" cy="3259011"/>
          </a:xfrm>
        </p:grpSpPr>
        <p:sp>
          <p:nvSpPr>
            <p:cNvPr id="23" name="Text Placeholder 6">
              <a:extLst>
                <a:ext uri="{FF2B5EF4-FFF2-40B4-BE49-F238E27FC236}">
                  <a16:creationId xmlns:a16="http://schemas.microsoft.com/office/drawing/2014/main" id="{6CCAB6E9-9F47-9C66-03A1-8BF5950D7ABE}"/>
                </a:ext>
              </a:extLst>
            </p:cNvPr>
            <p:cNvSpPr txBox="1">
              <a:spLocks/>
            </p:cNvSpPr>
            <p:nvPr/>
          </p:nvSpPr>
          <p:spPr>
            <a:xfrm>
              <a:off x="2667092" y="1980858"/>
              <a:ext cx="359162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Apply</a:t>
              </a:r>
              <a:r>
                <a:rPr lang="en-GB" sz="3200">
                  <a:solidFill>
                    <a:schemeClr val="bg1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 </a:t>
              </a:r>
            </a:p>
          </p:txBody>
        </p:sp>
        <p:pic>
          <p:nvPicPr>
            <p:cNvPr id="3" name="Picture 2" descr="Person typing on a laptop">
              <a:extLst>
                <a:ext uri="{FF2B5EF4-FFF2-40B4-BE49-F238E27FC236}">
                  <a16:creationId xmlns:a16="http://schemas.microsoft.com/office/drawing/2014/main" id="{758DBD73-5F82-AE9E-3056-72D74A9E8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7541" y="2730123"/>
              <a:ext cx="2435095" cy="2509746"/>
            </a:xfrm>
            <a:prstGeom prst="flowChartConnector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1F6776B-041F-5EC2-49A5-4BA89502C602}"/>
              </a:ext>
            </a:extLst>
          </p:cNvPr>
          <p:cNvGrpSpPr/>
          <p:nvPr/>
        </p:nvGrpSpPr>
        <p:grpSpPr>
          <a:xfrm>
            <a:off x="8834067" y="1986838"/>
            <a:ext cx="3440098" cy="3253031"/>
            <a:chOff x="8834067" y="1986838"/>
            <a:chExt cx="3440098" cy="3253031"/>
          </a:xfrm>
        </p:grpSpPr>
        <p:sp>
          <p:nvSpPr>
            <p:cNvPr id="5" name="Text Placeholder 6">
              <a:extLst>
                <a:ext uri="{FF2B5EF4-FFF2-40B4-BE49-F238E27FC236}">
                  <a16:creationId xmlns:a16="http://schemas.microsoft.com/office/drawing/2014/main" id="{BB8EC964-1F60-117F-04AF-21DA09B15862}"/>
                </a:ext>
              </a:extLst>
            </p:cNvPr>
            <p:cNvSpPr txBox="1">
              <a:spLocks/>
            </p:cNvSpPr>
            <p:nvPr/>
          </p:nvSpPr>
          <p:spPr>
            <a:xfrm>
              <a:off x="8834067" y="198683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Get Help </a:t>
              </a:r>
            </a:p>
          </p:txBody>
        </p:sp>
        <p:pic>
          <p:nvPicPr>
            <p:cNvPr id="4" name="Picture 3" descr="Mobile phone and text message bubbles">
              <a:extLst>
                <a:ext uri="{FF2B5EF4-FFF2-40B4-BE49-F238E27FC236}">
                  <a16:creationId xmlns:a16="http://schemas.microsoft.com/office/drawing/2014/main" id="{BC90CFC8-F507-A7E8-EFC1-39B4E22AF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72869" y="2682046"/>
              <a:ext cx="2540766" cy="2557823"/>
            </a:xfrm>
            <a:prstGeom prst="flowChartConnector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6EF4AF4-186E-78EC-EA00-A6F97EAF99DD}"/>
              </a:ext>
            </a:extLst>
          </p:cNvPr>
          <p:cNvGrpSpPr/>
          <p:nvPr/>
        </p:nvGrpSpPr>
        <p:grpSpPr>
          <a:xfrm>
            <a:off x="-214442" y="1980858"/>
            <a:ext cx="3440098" cy="3259011"/>
            <a:chOff x="-214442" y="1980858"/>
            <a:chExt cx="3440098" cy="3259011"/>
          </a:xfrm>
        </p:grpSpPr>
        <p:sp>
          <p:nvSpPr>
            <p:cNvPr id="21" name="Text Placeholder 6">
              <a:extLst>
                <a:ext uri="{FF2B5EF4-FFF2-40B4-BE49-F238E27FC236}">
                  <a16:creationId xmlns:a16="http://schemas.microsoft.com/office/drawing/2014/main" id="{E946B26A-C13D-109E-3F0F-E5DF075664D0}"/>
                </a:ext>
              </a:extLst>
            </p:cNvPr>
            <p:cNvSpPr txBox="1">
              <a:spLocks/>
            </p:cNvSpPr>
            <p:nvPr/>
          </p:nvSpPr>
          <p:spPr>
            <a:xfrm>
              <a:off x="-214442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Search</a:t>
              </a:r>
            </a:p>
          </p:txBody>
        </p:sp>
        <p:pic>
          <p:nvPicPr>
            <p:cNvPr id="6" name="Picture 5" descr="Hand holding binoculars">
              <a:extLst>
                <a:ext uri="{FF2B5EF4-FFF2-40B4-BE49-F238E27FC236}">
                  <a16:creationId xmlns:a16="http://schemas.microsoft.com/office/drawing/2014/main" id="{548BCDAD-70AC-228A-57AB-9A3C0D765C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939" y="2641920"/>
              <a:ext cx="2540767" cy="2597949"/>
            </a:xfrm>
            <a:prstGeom prst="flowChartConnector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493D821-396A-068A-DC9B-C26F3D15A55E}"/>
              </a:ext>
            </a:extLst>
          </p:cNvPr>
          <p:cNvGrpSpPr/>
          <p:nvPr/>
        </p:nvGrpSpPr>
        <p:grpSpPr>
          <a:xfrm>
            <a:off x="5801003" y="1980858"/>
            <a:ext cx="3440098" cy="3307088"/>
            <a:chOff x="5801003" y="1980858"/>
            <a:chExt cx="3440098" cy="3307088"/>
          </a:xfrm>
        </p:grpSpPr>
        <p:sp>
          <p:nvSpPr>
            <p:cNvPr id="26" name="Text Placeholder 6">
              <a:extLst>
                <a:ext uri="{FF2B5EF4-FFF2-40B4-BE49-F238E27FC236}">
                  <a16:creationId xmlns:a16="http://schemas.microsoft.com/office/drawing/2014/main" id="{503F9C8F-06CF-ABAC-A439-D51E9E04F642}"/>
                </a:ext>
              </a:extLst>
            </p:cNvPr>
            <p:cNvSpPr txBox="1">
              <a:spLocks/>
            </p:cNvSpPr>
            <p:nvPr/>
          </p:nvSpPr>
          <p:spPr>
            <a:xfrm>
              <a:off x="5801003" y="1980858"/>
              <a:ext cx="3440098" cy="464862"/>
            </a:xfrm>
            <a:prstGeom prst="rect">
              <a:avLst/>
            </a:prstGeom>
            <a:noFill/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en-GB" sz="3200" b="1">
                  <a:solidFill>
                    <a:schemeClr val="bg2"/>
                  </a:solidFill>
                  <a:latin typeface="Source Serif Pro Semibold" panose="02040703050405020204" pitchFamily="18" charset="0"/>
                  <a:ea typeface="Source Serif Pro Semibold" panose="02040703050405020204" pitchFamily="18" charset="0"/>
                  <a:cs typeface="ADLaM Display" panose="02010000000000000000" pitchFamily="2" charset="0"/>
                </a:rPr>
                <a:t>Events </a:t>
              </a:r>
            </a:p>
          </p:txBody>
        </p:sp>
        <p:pic>
          <p:nvPicPr>
            <p:cNvPr id="10" name="Picture 9" descr="Red marker on a calendar">
              <a:extLst>
                <a:ext uri="{FF2B5EF4-FFF2-40B4-BE49-F238E27FC236}">
                  <a16:creationId xmlns:a16="http://schemas.microsoft.com/office/drawing/2014/main" id="{5C243DD3-5859-2CAC-E39C-677B9964C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9366" y="2730123"/>
              <a:ext cx="2435095" cy="2557823"/>
            </a:xfrm>
            <a:prstGeom prst="flowChartConnector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159F9BF-181D-16E0-4551-9EEE5A4DE6C2}"/>
              </a:ext>
            </a:extLst>
          </p:cNvPr>
          <p:cNvSpPr txBox="1"/>
          <p:nvPr/>
        </p:nvSpPr>
        <p:spPr>
          <a:xfrm>
            <a:off x="333373" y="494380"/>
            <a:ext cx="1089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is </a:t>
            </a:r>
            <a:r>
              <a:rPr lang="en-GB" sz="4000" b="1" err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</a:t>
            </a:r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8AA2207-9E87-ED0B-EBEA-58D8DD92B41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61" y="6372404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3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Introduction to KentChoices">
            <a:hlinkClick r:id="" action="ppaction://media"/>
            <a:extLst>
              <a:ext uri="{FF2B5EF4-FFF2-40B4-BE49-F238E27FC236}">
                <a16:creationId xmlns:a16="http://schemas.microsoft.com/office/drawing/2014/main" id="{3F1BA8F3-CA39-C934-F599-C98E9C30CE4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01345" y="958426"/>
            <a:ext cx="8584269" cy="48463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EC337D-3DA4-0604-2670-4B917F224174}"/>
              </a:ext>
            </a:extLst>
          </p:cNvPr>
          <p:cNvSpPr txBox="1"/>
          <p:nvPr/>
        </p:nvSpPr>
        <p:spPr>
          <a:xfrm>
            <a:off x="226693" y="250540"/>
            <a:ext cx="108985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What is </a:t>
            </a:r>
            <a:r>
              <a:rPr lang="en-GB" sz="4000" b="1" err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</a:t>
            </a:r>
            <a:r>
              <a:rPr lang="en-GB" sz="40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98524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Activity (10 Minutes)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796044" y="442441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🔎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Search for courses/check entry requirements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796044" y="2850502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🏫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Find local open events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796044" y="1291615"/>
            <a:ext cx="10337800" cy="120986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6000" b="0" i="0" u="none" strike="noStrike" kern="120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</a:rPr>
              <a:t>🕵️‍♂️  </a:t>
            </a:r>
            <a:r>
              <a:rPr lang="en-GB" sz="3200" kern="1200">
                <a:solidFill>
                  <a:srgbClr val="223454"/>
                </a:solidFill>
                <a:latin typeface="DM Sans" pitchFamily="2" charset="0"/>
                <a:ea typeface="Source Serif Pro Semibold" panose="02040703050405020204" pitchFamily="18" charset="0"/>
              </a:rPr>
              <a:t>Explore the website</a:t>
            </a:r>
            <a:endParaRPr lang="en-GB" sz="3200">
              <a:solidFill>
                <a:srgbClr val="223454"/>
              </a:solidFill>
              <a:latin typeface="DM Sans" pitchFamily="2" charset="0"/>
              <a:ea typeface="Source Serif Pro Semibold" panose="020407030504050202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0" i="0" u="none" strike="noStrike" kern="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8458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DF3A9C-54CC-C49D-52F1-0E0CBAE9A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453" y="632908"/>
            <a:ext cx="7019763" cy="4663839"/>
          </a:xfrm>
        </p:spPr>
        <p:txBody>
          <a:bodyPr/>
          <a:lstStyle/>
          <a:p>
            <a:r>
              <a:rPr lang="en-GB" sz="8800" b="1">
                <a:latin typeface="Source Serif Pro" panose="02040603050405020204" pitchFamily="18" charset="0"/>
                <a:ea typeface="Source Serif Pro" panose="02040603050405020204" pitchFamily="18" charset="0"/>
              </a:rPr>
              <a:t>Getting logged in</a:t>
            </a:r>
          </a:p>
        </p:txBody>
      </p:sp>
    </p:spTree>
    <p:extLst>
      <p:ext uri="{BB962C8B-B14F-4D97-AF65-F5344CB8AC3E}">
        <p14:creationId xmlns:p14="http://schemas.microsoft.com/office/powerpoint/2010/main" val="34631783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374364" y="292963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KentChoices.co.uk</a:t>
            </a:r>
            <a:endParaRPr kumimoji="0" lang="en-GB" sz="450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2" name="Picture 1" descr="A screenshot of a website&#10;&#10;Description automatically generated">
            <a:extLst>
              <a:ext uri="{FF2B5EF4-FFF2-40B4-BE49-F238E27FC236}">
                <a16:creationId xmlns:a16="http://schemas.microsoft.com/office/drawing/2014/main" id="{DD3DEEDB-6C8E-D8F4-8868-1B2841AA3A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631" y="1099707"/>
            <a:ext cx="8190051" cy="5072042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35033234-D733-0B27-FAB8-63427346B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38661" y="127505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E0D96DA-EAF9-EA3A-9C25-513E8532C2D5}"/>
              </a:ext>
            </a:extLst>
          </p:cNvPr>
          <p:cNvSpPr txBox="1">
            <a:spLocks/>
          </p:cNvSpPr>
          <p:nvPr/>
        </p:nvSpPr>
        <p:spPr>
          <a:xfrm>
            <a:off x="768336" y="659562"/>
            <a:ext cx="2556756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Log in </a:t>
            </a:r>
          </a:p>
        </p:txBody>
      </p:sp>
      <p:pic>
        <p:nvPicPr>
          <p:cNvPr id="3" name="Picture 2" descr="A screenshot of a login screen&#10;&#10;Description automatically generated">
            <a:extLst>
              <a:ext uri="{FF2B5EF4-FFF2-40B4-BE49-F238E27FC236}">
                <a16:creationId xmlns:a16="http://schemas.microsoft.com/office/drawing/2014/main" id="{A42C4A5D-75DD-4E30-435E-29C6FE434E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2589" y="659562"/>
            <a:ext cx="6699078" cy="533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70001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461991" y="538525"/>
            <a:ext cx="3031958" cy="224082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Agree to Terms and Conditions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E92F1A0-F474-600B-ADE0-8A8C53D1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357" y="845885"/>
            <a:ext cx="7312363" cy="476304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46D8615-D904-0ECB-9616-C2C1B89B162D}"/>
              </a:ext>
            </a:extLst>
          </p:cNvPr>
          <p:cNvSpPr/>
          <p:nvPr/>
        </p:nvSpPr>
        <p:spPr>
          <a:xfrm>
            <a:off x="3898961" y="3167266"/>
            <a:ext cx="2840936" cy="439238"/>
          </a:xfrm>
          <a:prstGeom prst="ellipse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937826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551492" y="429520"/>
            <a:ext cx="4136173" cy="163480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Your Account - Dashboard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0CE574C-4478-B157-3640-85DCD6989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423" y="429520"/>
            <a:ext cx="6394383" cy="55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05326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Alternative Login Set Up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ADAC9C1-D581-8376-B454-189BEBF570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83" y="1197415"/>
            <a:ext cx="10203695" cy="4850563"/>
          </a:xfrm>
          <a:prstGeom prst="rect">
            <a:avLst/>
          </a:prstGeom>
        </p:spPr>
      </p:pic>
      <p:pic>
        <p:nvPicPr>
          <p:cNvPr id="8" name="Graphic 7" descr="Cursor with solid fill">
            <a:extLst>
              <a:ext uri="{FF2B5EF4-FFF2-40B4-BE49-F238E27FC236}">
                <a16:creationId xmlns:a16="http://schemas.microsoft.com/office/drawing/2014/main" id="{DC569999-A012-16C9-EC2C-BA16AFE96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8897" y="3429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24527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62108201-DBD8-6A81-8E7C-87E890353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C35B547A-25F8-5F37-22EB-441CC03FDC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10892" y="29717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66871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98BBC2A-816A-5A29-5E46-0FE2592BC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909"/>
            <a:ext cx="12192000" cy="665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31725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98A7571-EE20-2E7C-C46B-6725E392B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E8621275-1527-38B0-B57C-87E84EB2C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30287" y="3370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10841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C7D4626-78A0-364A-0362-4C0EFF6BD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46112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71DD8BB-4831-3BC2-59DE-090020A74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29DB0009-B32C-EBE8-4160-E9FD5715F1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83384" y="4519747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67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84F52-1B06-13D6-8776-8C2A27DE6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AAAFE0-021F-A266-80CA-D7A564F86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3" y="480508"/>
            <a:ext cx="7196205" cy="4663839"/>
          </a:xfrm>
        </p:spPr>
        <p:txBody>
          <a:bodyPr/>
          <a:lstStyle/>
          <a:p>
            <a:r>
              <a:rPr lang="en-GB" sz="880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Setting up your profile</a:t>
            </a:r>
          </a:p>
          <a:p>
            <a:r>
              <a:rPr lang="en-GB" sz="660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(20 Minutes)</a:t>
            </a:r>
          </a:p>
        </p:txBody>
      </p:sp>
    </p:spTree>
    <p:extLst>
      <p:ext uri="{BB962C8B-B14F-4D97-AF65-F5344CB8AC3E}">
        <p14:creationId xmlns:p14="http://schemas.microsoft.com/office/powerpoint/2010/main" val="1096973748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Your profile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4" name="Picture 3" descr="A screenshot of a website&#10;&#10;Description automatically generated">
            <a:extLst>
              <a:ext uri="{FF2B5EF4-FFF2-40B4-BE49-F238E27FC236}">
                <a16:creationId xmlns:a16="http://schemas.microsoft.com/office/drawing/2014/main" id="{8A36EB95-526A-8B1E-F650-F9EA32941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764" y="1255351"/>
            <a:ext cx="7734471" cy="5015552"/>
          </a:xfrm>
          <a:prstGeom prst="rect">
            <a:avLst/>
          </a:prstGeom>
        </p:spPr>
      </p:pic>
      <p:pic>
        <p:nvPicPr>
          <p:cNvPr id="5" name="Graphic 4" descr="Right pointing backhand index with solid fill">
            <a:extLst>
              <a:ext uri="{FF2B5EF4-FFF2-40B4-BE49-F238E27FC236}">
                <a16:creationId xmlns:a16="http://schemas.microsoft.com/office/drawing/2014/main" id="{A77E123B-9A6E-07A6-2FCE-48DE1654E2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6219" y="5356503"/>
            <a:ext cx="914400" cy="914400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1653A7AC-2A14-9409-B837-4F538A63B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86503" y="13200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2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3983BC-F3FC-1B4D-654E-F61B786EA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044" y="1499350"/>
            <a:ext cx="10825657" cy="4263848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Complete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pic>
        <p:nvPicPr>
          <p:cNvPr id="11" name="Graphic 10" descr="Right pointing backhand index with solid fill">
            <a:extLst>
              <a:ext uri="{FF2B5EF4-FFF2-40B4-BE49-F238E27FC236}">
                <a16:creationId xmlns:a16="http://schemas.microsoft.com/office/drawing/2014/main" id="{9402C1A2-6366-D625-69F7-5BA75B718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796044" y="3101975"/>
            <a:ext cx="914400" cy="914400"/>
          </a:xfrm>
          <a:prstGeom prst="rect">
            <a:avLst/>
          </a:prstGeom>
        </p:spPr>
      </p:pic>
      <p:pic>
        <p:nvPicPr>
          <p:cNvPr id="14" name="Graphic 13" descr="Thumbs up sign with solid fill">
            <a:extLst>
              <a:ext uri="{FF2B5EF4-FFF2-40B4-BE49-F238E27FC236}">
                <a16:creationId xmlns:a16="http://schemas.microsoft.com/office/drawing/2014/main" id="{DA8C4EBD-3BED-C72E-8405-CA693D0ABD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5763" y="460771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5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55 0.07014 L 0.42917 0.059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30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5CC4-17FB-15B1-2884-8243DF1CE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836396-9EA4-BF05-D1F7-0D8CBB9DBAD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7483" y="26497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📱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Add your contact details </a:t>
            </a:r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📧</a:t>
            </a:r>
            <a:endParaRPr lang="en-GB" sz="4500" b="1">
              <a:solidFill>
                <a:schemeClr val="accent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94D3801-775D-6283-7D2C-6CBF8214667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2526" y="1809164"/>
            <a:ext cx="6200641" cy="36984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4000"/>
          </a:p>
          <a:p>
            <a:pPr marL="0" indent="0" algn="ctr">
              <a:buNone/>
            </a:pPr>
            <a:r>
              <a:rPr lang="en-GB" sz="4000" b="1">
                <a:solidFill>
                  <a:srgbClr val="E7139B"/>
                </a:solidFill>
              </a:rPr>
              <a:t>    </a:t>
            </a:r>
            <a:r>
              <a:rPr lang="en-GB" sz="4000" b="1">
                <a:solidFill>
                  <a:srgbClr val="E7139B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*** IMPORTANT ***</a:t>
            </a:r>
          </a:p>
          <a:p>
            <a:pPr marL="0" indent="0">
              <a:buNone/>
            </a:pPr>
            <a:endParaRPr lang="en-GB" sz="4000" b="1">
              <a:solidFill>
                <a:srgbClr val="E7139B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marL="0" indent="0">
              <a:buNone/>
            </a:pPr>
            <a:r>
              <a:rPr lang="en-GB" sz="3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 </a:t>
            </a:r>
            <a:r>
              <a:rPr lang="en-GB" sz="3200" b="1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Providers need to contact you!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3200">
              <a:solidFill>
                <a:srgbClr val="223454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 mobile number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at least one email address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3A4F77-2811-AEE2-FB59-F5D3ED75C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520" y="1634176"/>
            <a:ext cx="2794032" cy="47022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D29DDA-00B5-AD22-EACC-24F12094E72E}"/>
              </a:ext>
            </a:extLst>
          </p:cNvPr>
          <p:cNvSpPr/>
          <p:nvPr/>
        </p:nvSpPr>
        <p:spPr>
          <a:xfrm>
            <a:off x="7402342" y="4509206"/>
            <a:ext cx="3144387" cy="1236411"/>
          </a:xfrm>
          <a:prstGeom prst="rect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8574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Tips on completing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/>
              <a:t>💼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Don’t forget to add any </a:t>
            </a:r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work experience!</a:t>
            </a:r>
            <a:endParaRPr lang="en-GB" sz="6000" b="1">
              <a:solidFill>
                <a:schemeClr val="accent2"/>
              </a:solidFill>
              <a:latin typeface="DM Sans" pitchFamily="2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684217"/>
            <a:ext cx="10337800" cy="1624114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📧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If you don’t know your parents email address,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             a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dd your own - you can update later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52602"/>
            <a:ext cx="10337800" cy="1172725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>
                <a:solidFill>
                  <a:srgbClr val="223454"/>
                </a:solidFill>
              </a:rPr>
              <a:t>📝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You need to complete all fields with a </a:t>
            </a:r>
            <a:r>
              <a:rPr lang="en-GB" sz="3200">
                <a:solidFill>
                  <a:srgbClr val="FF0000"/>
                </a:solidFill>
                <a:latin typeface="DM Sans" pitchFamily="2" charset="0"/>
                <a:ea typeface="Source Serif Pro Semibold" panose="02040703050405020204" pitchFamily="18" charset="0"/>
              </a:rPr>
              <a:t>red *</a:t>
            </a:r>
          </a:p>
        </p:txBody>
      </p:sp>
    </p:spTree>
    <p:extLst>
      <p:ext uri="{BB962C8B-B14F-4D97-AF65-F5344CB8AC3E}">
        <p14:creationId xmlns:p14="http://schemas.microsoft.com/office/powerpoint/2010/main" val="1837132295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Keep it professional!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✏️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Check your spelling and grammar!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77244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🧾</a:t>
            </a:r>
            <a:r>
              <a:rPr lang="en-GB" sz="4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</a:t>
            </a: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Info helps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schools/colleges make decisions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📧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Is your email address suitable?</a:t>
            </a:r>
          </a:p>
        </p:txBody>
      </p:sp>
    </p:spTree>
    <p:extLst>
      <p:ext uri="{BB962C8B-B14F-4D97-AF65-F5344CB8AC3E}">
        <p14:creationId xmlns:p14="http://schemas.microsoft.com/office/powerpoint/2010/main" val="792994858"/>
      </p:ext>
    </p:extLst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Tips on adding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q</a:t>
            </a:r>
            <a:r>
              <a:rPr kumimoji="0" lang="en-GB" sz="4500" b="1" i="0" u="none" strike="noStrike" kern="0" cap="none" spc="0" normalizeH="0" baseline="0" noProof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ualifications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📆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Keep the </a:t>
            </a:r>
            <a:r>
              <a:rPr kumimoji="0" lang="en-GB" sz="32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Month 06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and </a:t>
            </a:r>
            <a:r>
              <a:rPr kumimoji="0" lang="en-GB" sz="32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Year 2026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2869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🎯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your predicted grade or mock result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🎓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an entry for each GCSE exam</a:t>
            </a:r>
          </a:p>
        </p:txBody>
      </p:sp>
    </p:spTree>
    <p:extLst>
      <p:ext uri="{BB962C8B-B14F-4D97-AF65-F5344CB8AC3E}">
        <p14:creationId xmlns:p14="http://schemas.microsoft.com/office/powerpoint/2010/main" val="32162402"/>
      </p:ext>
    </p:extLst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D373D1-2BE2-502F-7DD9-FD69FE544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157" y="288334"/>
            <a:ext cx="10799283" cy="4663839"/>
          </a:xfrm>
        </p:spPr>
        <p:txBody>
          <a:bodyPr/>
          <a:lstStyle/>
          <a:p>
            <a:r>
              <a:rPr lang="en-GB" sz="6000">
                <a:latin typeface="Source Serif Pro" panose="02040603050405020204" pitchFamily="18" charset="0"/>
                <a:ea typeface="Source Serif Pro" panose="02040603050405020204" pitchFamily="18" charset="0"/>
              </a:rPr>
              <a:t>Leave the personal statement box blank for now… 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636B8BCD-C2EC-BE54-3247-862421AC88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835" t="67710" r="27295" b="5823"/>
          <a:stretch>
            <a:fillRect/>
          </a:stretch>
        </p:blipFill>
        <p:spPr>
          <a:xfrm>
            <a:off x="4886499" y="2620253"/>
            <a:ext cx="4602480" cy="3567814"/>
          </a:xfrm>
          <a:prstGeom prst="rect">
            <a:avLst/>
          </a:prstGeom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8FCF2A6D-0E87-F2A5-381D-B7A7116407D8}"/>
              </a:ext>
            </a:extLst>
          </p:cNvPr>
          <p:cNvSpPr txBox="1">
            <a:spLocks/>
          </p:cNvSpPr>
          <p:nvPr/>
        </p:nvSpPr>
        <p:spPr>
          <a:xfrm>
            <a:off x="359000" y="2249579"/>
            <a:ext cx="4189279" cy="3389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6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In the next session, we will look at personal statements and submitting your application.</a:t>
            </a:r>
          </a:p>
        </p:txBody>
      </p:sp>
    </p:spTree>
    <p:extLst>
      <p:ext uri="{BB962C8B-B14F-4D97-AF65-F5344CB8AC3E}">
        <p14:creationId xmlns:p14="http://schemas.microsoft.com/office/powerpoint/2010/main" val="144790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C432B-41B7-C0B4-0E95-054DE0B9D2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6853" y="-73653"/>
            <a:ext cx="12305706" cy="700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97917"/>
      </p:ext>
    </p:extLst>
  </p:cSld>
  <p:clrMapOvr>
    <a:masterClrMapping/>
  </p:clrMapOvr>
  <p:transition spd="slow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5124F-08E8-720D-D9C1-D415AABBA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A72D8F-5988-F858-D70F-F1394C740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5634" y="335071"/>
            <a:ext cx="5027767" cy="3093929"/>
          </a:xfrm>
        </p:spPr>
        <p:txBody>
          <a:bodyPr/>
          <a:lstStyle/>
          <a:p>
            <a:r>
              <a:rPr lang="en-GB" sz="4800" dirty="0"/>
              <a:t>Homework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C4181D5-D0FD-C171-FB53-22C9F3E694E4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5635" y="1260526"/>
            <a:ext cx="5939748" cy="4599947"/>
          </a:xfrm>
        </p:spPr>
        <p:txBody>
          <a:bodyPr/>
          <a:lstStyle/>
          <a:p>
            <a:pPr>
              <a:buClr>
                <a:schemeClr val="accent2"/>
              </a:buClr>
            </a:pPr>
            <a:r>
              <a:rPr lang="en-GB" sz="2400" dirty="0">
                <a:latin typeface="DM Sans" pitchFamily="2" charset="0"/>
                <a:ea typeface="Source Serif Pro" panose="02040603050405020204" pitchFamily="18" charset="0"/>
              </a:rPr>
              <a:t>Come prepared to next session, with ideas on where you would like to apply to – ensure to discuss this with your parents/carers.</a:t>
            </a:r>
          </a:p>
        </p:txBody>
      </p:sp>
    </p:spTree>
    <p:extLst>
      <p:ext uri="{BB962C8B-B14F-4D97-AF65-F5344CB8AC3E}">
        <p14:creationId xmlns:p14="http://schemas.microsoft.com/office/powerpoint/2010/main" val="431023329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3C5914B-2326-48C2-B618-45E82D0D623E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56C90E-2958-4FC3-AFF8-37519639EE12}">
  <ds:schemaRefs>
    <ds:schemaRef ds:uri="http://purl.org/dc/terms/"/>
    <ds:schemaRef ds:uri="http://www.w3.org/XML/1998/namespace"/>
    <ds:schemaRef ds:uri="http://schemas.microsoft.com/office/2006/metadata/properties"/>
    <ds:schemaRef ds:uri="ffcff2ac-60e2-4ba5-8499-5b6a204960af"/>
    <ds:schemaRef ds:uri="http://schemas.openxmlformats.org/package/2006/metadata/core-properties"/>
    <ds:schemaRef ds:uri="0718a4b9-13aa-4aec-976e-4317ed7e45aa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62865ea8-f116-406c-9840-b9098c6aa2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1079</Words>
  <Application>Microsoft Office PowerPoint</Application>
  <PresentationFormat>Widescreen</PresentationFormat>
  <Paragraphs>198</Paragraphs>
  <Slides>46</Slides>
  <Notes>24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8" baseType="lpstr">
      <vt:lpstr>DM Sans</vt:lpstr>
      <vt:lpstr>Calibri</vt:lpstr>
      <vt:lpstr>Source Serif Pro Semibold</vt:lpstr>
      <vt:lpstr>Source Sans Pro SemiBold</vt:lpstr>
      <vt:lpstr>Arial</vt:lpstr>
      <vt:lpstr>Wingdings</vt:lpstr>
      <vt:lpstr>ADLaM Display</vt:lpstr>
      <vt:lpstr>Avenir Next LT Pro</vt:lpstr>
      <vt:lpstr>Source Serif Pro</vt:lpstr>
      <vt:lpstr>DM San</vt:lpstr>
      <vt:lpstr>DM Sans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📱 Add your contact details 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3</cp:revision>
  <dcterms:created xsi:type="dcterms:W3CDTF">2024-04-24T10:23:34Z</dcterms:created>
  <dcterms:modified xsi:type="dcterms:W3CDTF">2026-02-20T09:06:55Z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